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146C69-A955-4BAC-B448-7D9521BA4254}" type="datetimeFigureOut">
              <a:rPr lang="fr-CA" smtClean="0"/>
              <a:pPr/>
              <a:t>2018-05-17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CDB9EA6-3689-487A-B419-08CB4D1DEACB}"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46C69-A955-4BAC-B448-7D9521BA4254}" type="datetimeFigureOut">
              <a:rPr lang="fr-CA" smtClean="0"/>
              <a:pPr/>
              <a:t>2018-05-17</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9EA6-3689-487A-B419-08CB4D1DEACB}"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url?sa=i&amp;source=images&amp;cd=&amp;cad=rja&amp;uact=8&amp;ved=2ahUKEwimlKLA6YzbAhXNtlkKHcQ8C7IQjRx6BAgBEAU&amp;url=https%3A%2F%2Fes.slideshare.net%2Fjuancarlos891%2Fherpes-virus-33066496&amp;psig=AOvVaw3IJycRm3tGzJR5qySzO256&amp;ust=152664917360326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source=images&amp;cd=&amp;cad=rja&amp;uact=8&amp;ved=2ahUKEwiO_8PO6YzbAhXpw1kKHXl8A6wQjRx6BAgBEAU&amp;url=https%3A%2F%2Ffr.answers.yahoo.com%2Fquestion%2Findex%3Fqid%3D20170811104505AAajtSR&amp;psig=AOvVaw1anXtVvN1BJ6iz2mOOkJVm&amp;ust=152664920393957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url?sa=i&amp;source=images&amp;cd=&amp;cad=rja&amp;uact=8&amp;ved=2ahUKEwi1qtnd6YzbAhUlw1kKHQk5DiMQjRx6BAgBEAU&amp;url=http%3A%2F%2Fsymptomsofchlamydiainmen.com%2Fchlamydia-throat%2F&amp;psig=AOvVaw3LzyC7vCL15FohXH0QLVsu&amp;ust=1526649231340150" TargetMode="External"/><Relationship Id="rId2" Type="http://schemas.openxmlformats.org/officeDocument/2006/relationships/hyperlink" Target="https://fr.wikipedia.org/wiki/Chlamydiose"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sa=i&amp;source=images&amp;cd=&amp;cad=rja&amp;uact=8&amp;ved=2ahUKEwjeoZHp6YzbAhWvt1kKHY9ZDPwQjRx6BAgBEAU&amp;url=http%3A%2F%2Fdiachicatbaoquydau.net%2Fviem-bao-quy-dau%2Fbi-viem-bao-quy-dau-do-nam-tan-cong%2F&amp;psig=AOvVaw2q_ubl5ZFW2VfV0R_ItwB7&amp;ust=1526649257256295"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url?sa=i&amp;source=images&amp;cd=&amp;cad=rja&amp;uact=8&amp;ved=2ahUKEwiF-8aZ6ozbAhVBwlkKHXRkCkEQjRx6BAgBEAU&amp;url=http%3A%2F%2Fwww.maxisciences.com%2Fsyphilis%2Fsyphilis-definition-symptomes-traitement-de-quoi-s-039-agit-il_art39937.html&amp;psig=AOvVaw2UuPXcUr469hQYJoCTr_2s&amp;ust=1526649337800413" TargetMode="External"/><Relationship Id="rId2" Type="http://schemas.openxmlformats.org/officeDocument/2006/relationships/hyperlink" Target="https://www.google.com/url?sa=i&amp;source=images&amp;cd=&amp;cad=rja&amp;uact=8&amp;ved=2ahUKEwjLuO2O6ozbAhXtp1kKHRt_DqwQjRx6BAgBEAU&amp;url=https%3A%2F%2Fwww.m.webmd.boots.com%2Fa-to-z-guides%2Fsyphilis&amp;psig=AOvVaw2UuPXcUr469hQYJoCTr_2s&amp;ust=1526649337800413"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fr.wikipedia.org/wiki/Ad%C3%A9nopathie" TargetMode="External"/><Relationship Id="rId7" Type="http://schemas.openxmlformats.org/officeDocument/2006/relationships/hyperlink" Target="https://www.google.com/url?sa=i&amp;source=images&amp;cd=&amp;cad=rja&amp;uact=8&amp;ved=2ahUKEwjT6Imj6ozbAhUNvlkKHdabDA4QjRx6BAgBEAU&amp;url=https%3A%2F%2Fwww.passeportsante.net%2Ffr%2FActualites%2FNouvelles%2FFiche.aspx%3Fdoc%3Dnouvelle-avancee-recherche-vaccin-sida&amp;psig=AOvVaw24qptPvWGTbOFZH3G_kXxt&amp;ust=1526649379453285" TargetMode="External"/><Relationship Id="rId2" Type="http://schemas.openxmlformats.org/officeDocument/2006/relationships/hyperlink" Target="https://fr.wikipedia.org/wiki/Fi%C3%A8vre" TargetMode="External"/><Relationship Id="rId1" Type="http://schemas.openxmlformats.org/officeDocument/2006/relationships/slideLayout" Target="../slideLayouts/slideLayout7.xml"/><Relationship Id="rId6" Type="http://schemas.openxmlformats.org/officeDocument/2006/relationships/hyperlink" Target="https://fr.wikipedia.org/wiki/Amaigrissement" TargetMode="External"/><Relationship Id="rId5" Type="http://schemas.openxmlformats.org/officeDocument/2006/relationships/hyperlink" Target="https://en.wikipedia.org/wiki/Lethargy" TargetMode="External"/><Relationship Id="rId4" Type="http://schemas.openxmlformats.org/officeDocument/2006/relationships/hyperlink" Target="https://fr.wikipedia.org/wiki/Diarrh%C3%A9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r.wikipedia.org/wiki/Ict%C3%A8re" TargetMode="External"/><Relationship Id="rId2" Type="http://schemas.openxmlformats.org/officeDocument/2006/relationships/hyperlink" Target="https://fr.wikipedia.org/wiki/Naus%C3%A9e" TargetMode="Externa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s://www.google.com/url?sa=i&amp;source=images&amp;cd=&amp;cad=rja&amp;uact=8&amp;ved=2ahUKEwiJiuT-6IzbAhUDwVkKHUYfC4gQjRx6BAgBEAU&amp;url=http%3A%2F%2Ffr.canoe.ca%2Fsante%2Fnouvelles%2Farchives%2F2016%2F04%2F20160428-150617.html&amp;psig=AOvVaw1BLZu6W-M_fH2baHvB4RHX&amp;ust=152664903248940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sa=i&amp;source=images&amp;cd=&amp;cad=rja&amp;uact=8&amp;ved=2ahUKEwiP0LyS6YzbAhXHwVkKHd2DDpkQjRx6BAgBEAU&amp;url=http%3A%2F%2Fwww.assistant-medical.fr%2Fsheet%3FidSheet%3D3449&amp;psig=AOvVaw10XPhhVj50Pk79uu7HP5Rs&amp;ust=1526649071787283" TargetMode="External"/><Relationship Id="rId1" Type="http://schemas.openxmlformats.org/officeDocument/2006/relationships/slideLayout" Target="../slideLayouts/slideLayout7.xml"/><Relationship Id="rId5" Type="http://schemas.openxmlformats.org/officeDocument/2006/relationships/hyperlink" Target="https://fr.wikipedia.org/wiki/Trichomonas_vaginalis" TargetMode="External"/><Relationship Id="rId4" Type="http://schemas.openxmlformats.org/officeDocument/2006/relationships/hyperlink" Target="https://fr.wikipedia.org/wiki/Protozoair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sante-medecine.journaldesfemmes.fr/faq/14346-verge-penis-definition" TargetMode="External"/><Relationship Id="rId3" Type="http://schemas.openxmlformats.org/officeDocument/2006/relationships/image" Target="../media/image8.jpeg"/><Relationship Id="rId7" Type="http://schemas.openxmlformats.org/officeDocument/2006/relationships/hyperlink" Target="https://sante-medecine.journaldesfemmes.fr/faq/17899-gland-anatomie-definition" TargetMode="External"/><Relationship Id="rId2" Type="http://schemas.openxmlformats.org/officeDocument/2006/relationships/hyperlink" Target="https://www.google.com/url?sa=i&amp;source=images&amp;cd=&amp;cad=rja&amp;uact=8&amp;ved=2ahUKEwjjvcGm6YzbAhXss1kKHcFgAPcQjRx6BAgBEAU&amp;url=http%3A%2F%2Fcondyloma.fr%2F&amp;psig=AOvVaw1hDF3_g-iBsJ91Pap6mcJX&amp;ust=1526649118977979" TargetMode="External"/><Relationship Id="rId1" Type="http://schemas.openxmlformats.org/officeDocument/2006/relationships/slideLayout" Target="../slideLayouts/slideLayout7.xml"/><Relationship Id="rId6" Type="http://schemas.openxmlformats.org/officeDocument/2006/relationships/hyperlink" Target="https://sante-medecine.journaldesfemmes.fr/faq/13656-meat-definition" TargetMode="External"/><Relationship Id="rId5" Type="http://schemas.openxmlformats.org/officeDocument/2006/relationships/hyperlink" Target="https://sante-medecine.journaldesfemmes.fr/faq/14369-vulve-definition" TargetMode="External"/><Relationship Id="rId4" Type="http://schemas.openxmlformats.org/officeDocument/2006/relationships/hyperlink" Target="https://sante-medecine.journaldesfemmes.fr/faq/8378-vagin-definition-taille-et-profonde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87824" y="1268760"/>
            <a:ext cx="3275856" cy="1323439"/>
          </a:xfrm>
          <a:prstGeom prst="rect">
            <a:avLst/>
          </a:prstGeom>
          <a:noFill/>
        </p:spPr>
        <p:txBody>
          <a:bodyPr wrap="square" rtlCol="0">
            <a:spAutoFit/>
          </a:bodyPr>
          <a:lstStyle/>
          <a:p>
            <a:r>
              <a:rPr lang="fr-CA" sz="2000" dirty="0" smtClean="0">
                <a:latin typeface="Comic Sans MS" pitchFamily="66" charset="0"/>
              </a:rPr>
              <a:t>I </a:t>
            </a:r>
            <a:r>
              <a:rPr lang="fr-CA" sz="2000" dirty="0" err="1" smtClean="0">
                <a:latin typeface="Comic Sans MS" pitchFamily="66" charset="0"/>
              </a:rPr>
              <a:t>nfection</a:t>
            </a:r>
            <a:endParaRPr lang="fr-CA" sz="2000" dirty="0" smtClean="0">
              <a:latin typeface="Comic Sans MS" pitchFamily="66" charset="0"/>
            </a:endParaRPr>
          </a:p>
          <a:p>
            <a:r>
              <a:rPr lang="fr-CA" sz="2000" dirty="0" smtClean="0">
                <a:latin typeface="Comic Sans MS" pitchFamily="66" charset="0"/>
              </a:rPr>
              <a:t>T </a:t>
            </a:r>
            <a:r>
              <a:rPr lang="fr-CA" sz="2000" dirty="0" err="1" smtClean="0">
                <a:latin typeface="Comic Sans MS" pitchFamily="66" charset="0"/>
              </a:rPr>
              <a:t>ransmissibles</a:t>
            </a:r>
            <a:r>
              <a:rPr lang="fr-CA" sz="2000" dirty="0" smtClean="0">
                <a:latin typeface="Comic Sans MS" pitchFamily="66" charset="0"/>
              </a:rPr>
              <a:t> par le </a:t>
            </a:r>
          </a:p>
          <a:p>
            <a:r>
              <a:rPr lang="fr-CA" sz="2000" dirty="0" smtClean="0">
                <a:latin typeface="Comic Sans MS" pitchFamily="66" charset="0"/>
              </a:rPr>
              <a:t>S </a:t>
            </a:r>
            <a:r>
              <a:rPr lang="fr-CA" sz="2000" dirty="0" err="1" smtClean="0">
                <a:latin typeface="Comic Sans MS" pitchFamily="66" charset="0"/>
              </a:rPr>
              <a:t>exe</a:t>
            </a:r>
            <a:r>
              <a:rPr lang="fr-CA" sz="2000" dirty="0" smtClean="0">
                <a:latin typeface="Comic Sans MS" pitchFamily="66" charset="0"/>
              </a:rPr>
              <a:t> ou par le </a:t>
            </a:r>
          </a:p>
          <a:p>
            <a:r>
              <a:rPr lang="fr-CA" sz="2000" dirty="0" smtClean="0">
                <a:latin typeface="Comic Sans MS" pitchFamily="66" charset="0"/>
              </a:rPr>
              <a:t>S </a:t>
            </a:r>
            <a:r>
              <a:rPr lang="fr-CA" sz="2000" dirty="0" err="1" smtClean="0">
                <a:latin typeface="Comic Sans MS" pitchFamily="66" charset="0"/>
              </a:rPr>
              <a:t>ang</a:t>
            </a:r>
            <a:endParaRPr lang="fr-CA" sz="2000" dirty="0">
              <a:latin typeface="Comic Sans MS" pitchFamily="66" charset="0"/>
            </a:endParaRPr>
          </a:p>
        </p:txBody>
      </p:sp>
      <p:sp>
        <p:nvSpPr>
          <p:cNvPr id="5" name="ZoneTexte 4"/>
          <p:cNvSpPr txBox="1"/>
          <p:nvPr/>
        </p:nvSpPr>
        <p:spPr>
          <a:xfrm>
            <a:off x="2915816" y="3933056"/>
            <a:ext cx="4752528" cy="369332"/>
          </a:xfrm>
          <a:prstGeom prst="rect">
            <a:avLst/>
          </a:prstGeom>
          <a:noFill/>
        </p:spPr>
        <p:txBody>
          <a:bodyPr wrap="square" rtlCol="0">
            <a:spAutoFit/>
          </a:bodyPr>
          <a:lstStyle/>
          <a:p>
            <a:r>
              <a:rPr lang="fr-CA" dirty="0" smtClean="0"/>
              <a:t>Fait par: Marc-Antoine </a:t>
            </a:r>
            <a:r>
              <a:rPr lang="fr-CA" dirty="0" err="1" smtClean="0"/>
              <a:t>Huot</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79712" y="764704"/>
            <a:ext cx="5688632" cy="5909310"/>
          </a:xfrm>
          <a:prstGeom prst="rect">
            <a:avLst/>
          </a:prstGeom>
          <a:noFill/>
        </p:spPr>
        <p:txBody>
          <a:bodyPr wrap="square" rtlCol="0">
            <a:spAutoFit/>
          </a:bodyPr>
          <a:lstStyle/>
          <a:p>
            <a:r>
              <a:rPr lang="fr-CA" dirty="0" smtClean="0"/>
              <a:t>Nom: Herpès</a:t>
            </a:r>
            <a:endParaRPr lang="fr-CA" dirty="0"/>
          </a:p>
          <a:p>
            <a:endParaRPr lang="fr-CA" dirty="0" smtClean="0"/>
          </a:p>
          <a:p>
            <a:r>
              <a:rPr lang="fr-CA" dirty="0" smtClean="0"/>
              <a:t>Autre </a:t>
            </a:r>
            <a:r>
              <a:rPr lang="fr-CA" dirty="0" err="1" smtClean="0"/>
              <a:t>Nom:feux</a:t>
            </a:r>
            <a:r>
              <a:rPr lang="fr-CA" dirty="0" smtClean="0"/>
              <a:t> sauvage</a:t>
            </a:r>
          </a:p>
          <a:p>
            <a:endParaRPr lang="fr-CA" dirty="0"/>
          </a:p>
          <a:p>
            <a:r>
              <a:rPr lang="fr-CA" dirty="0" smtClean="0"/>
              <a:t>Nom Scientifique:</a:t>
            </a:r>
            <a:r>
              <a:rPr lang="fr-FR" dirty="0" smtClean="0"/>
              <a:t>HSV1</a:t>
            </a:r>
            <a:endParaRPr lang="fr-CA" dirty="0" smtClean="0"/>
          </a:p>
          <a:p>
            <a:endParaRPr lang="fr-CA" dirty="0"/>
          </a:p>
          <a:p>
            <a:r>
              <a:rPr lang="fr-CA" dirty="0" smtClean="0"/>
              <a:t>Types d’</a:t>
            </a:r>
            <a:r>
              <a:rPr lang="fr-CA" dirty="0" err="1" smtClean="0"/>
              <a:t>organise:virus</a:t>
            </a:r>
            <a:endParaRPr lang="fr-CA" dirty="0" smtClean="0"/>
          </a:p>
          <a:p>
            <a:endParaRPr lang="fr-CA" dirty="0"/>
          </a:p>
          <a:p>
            <a:r>
              <a:rPr lang="fr-CA" dirty="0" err="1" smtClean="0"/>
              <a:t>Sympthomes:</a:t>
            </a:r>
            <a:r>
              <a:rPr lang="fr-CA" b="1" dirty="0" err="1" smtClean="0"/>
              <a:t>S’</a:t>
            </a:r>
            <a:r>
              <a:rPr lang="fr-CA" b="1" dirty="0" smtClean="0"/>
              <a:t>ils se manifestent, les symptômes sont :</a:t>
            </a:r>
            <a:endParaRPr lang="fr-CA" dirty="0" smtClean="0"/>
          </a:p>
          <a:p>
            <a:r>
              <a:rPr lang="fr-CA" dirty="0" smtClean="0"/>
              <a:t>de petits ulcères douloureux situés près de la région génitale, comme les organes génitaux, l’anus, les cuisses, les fesses et l’intérieur du vagin.</a:t>
            </a:r>
          </a:p>
          <a:p>
            <a:endParaRPr lang="fr-CA" dirty="0" smtClean="0"/>
          </a:p>
          <a:p>
            <a:r>
              <a:rPr lang="fr-CA" dirty="0" err="1" smtClean="0"/>
              <a:t>Traitement:</a:t>
            </a:r>
            <a:r>
              <a:rPr lang="fr-CA" b="1" dirty="0" err="1" smtClean="0"/>
              <a:t>Traitement</a:t>
            </a:r>
            <a:endParaRPr lang="fr-CA" dirty="0" smtClean="0"/>
          </a:p>
          <a:p>
            <a:r>
              <a:rPr lang="fr-CA" dirty="0" smtClean="0"/>
              <a:t>Il n’y a pas de traitement efficace pour guérir l’herpès.</a:t>
            </a:r>
          </a:p>
          <a:p>
            <a:r>
              <a:rPr lang="fr-CA" dirty="0" smtClean="0"/>
              <a:t>Des médicaments peuvent : </a:t>
            </a:r>
          </a:p>
          <a:p>
            <a:pPr lvl="1"/>
            <a:r>
              <a:rPr lang="fr-CA" dirty="0" smtClean="0"/>
              <a:t>soulager les symptômes;</a:t>
            </a:r>
          </a:p>
          <a:p>
            <a:pPr lvl="1"/>
            <a:r>
              <a:rPr lang="fr-CA" dirty="0" smtClean="0"/>
              <a:t>réduire la durée et la fréquence d’apparition des lésions;</a:t>
            </a:r>
          </a:p>
          <a:p>
            <a:pPr lvl="1"/>
            <a:r>
              <a:rPr lang="fr-CA" dirty="0" smtClean="0"/>
              <a:t>diminuer le risque de transmission.</a:t>
            </a:r>
          </a:p>
          <a:p>
            <a:endParaRPr lang="fr-CA" dirty="0"/>
          </a:p>
        </p:txBody>
      </p:sp>
      <p:pic>
        <p:nvPicPr>
          <p:cNvPr id="1026" name="Picture 2" descr="Image associée">
            <a:hlinkClick r:id="rId2"/>
          </p:cNvPr>
          <p:cNvPicPr>
            <a:picLocks noChangeAspect="1" noChangeArrowheads="1"/>
          </p:cNvPicPr>
          <p:nvPr/>
        </p:nvPicPr>
        <p:blipFill>
          <a:blip r:embed="rId3" cstate="print"/>
          <a:srcRect/>
          <a:stretch>
            <a:fillRect/>
          </a:stretch>
        </p:blipFill>
        <p:spPr bwMode="auto">
          <a:xfrm>
            <a:off x="5292080" y="332656"/>
            <a:ext cx="2886820" cy="216639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260648"/>
            <a:ext cx="5688632" cy="6463308"/>
          </a:xfrm>
          <a:prstGeom prst="rect">
            <a:avLst/>
          </a:prstGeom>
          <a:noFill/>
        </p:spPr>
        <p:txBody>
          <a:bodyPr wrap="square" rtlCol="0">
            <a:spAutoFit/>
          </a:bodyPr>
          <a:lstStyle/>
          <a:p>
            <a:r>
              <a:rPr lang="fr-CA" dirty="0" smtClean="0"/>
              <a:t>Nom:  Morpions</a:t>
            </a:r>
          </a:p>
          <a:p>
            <a:endParaRPr lang="fr-CA" dirty="0"/>
          </a:p>
          <a:p>
            <a:r>
              <a:rPr lang="fr-CA" dirty="0" smtClean="0"/>
              <a:t>Autre Nom:</a:t>
            </a:r>
            <a:r>
              <a:rPr lang="fr-FR" b="1" dirty="0" smtClean="0"/>
              <a:t>Pou du pubis</a:t>
            </a:r>
            <a:endParaRPr lang="fr-CA" dirty="0" smtClean="0"/>
          </a:p>
          <a:p>
            <a:endParaRPr lang="fr-CA" dirty="0"/>
          </a:p>
          <a:p>
            <a:r>
              <a:rPr lang="fr-CA" dirty="0" smtClean="0"/>
              <a:t>Nom Scientifique:</a:t>
            </a:r>
            <a:r>
              <a:rPr lang="fr-FR" b="1" i="1" dirty="0" err="1" smtClean="0"/>
              <a:t>Phtirus</a:t>
            </a:r>
            <a:r>
              <a:rPr lang="fr-FR" b="1" i="1" dirty="0" smtClean="0"/>
              <a:t> pubis</a:t>
            </a:r>
            <a:endParaRPr lang="fr-CA" dirty="0" smtClean="0"/>
          </a:p>
          <a:p>
            <a:endParaRPr lang="fr-CA" dirty="0"/>
          </a:p>
          <a:p>
            <a:r>
              <a:rPr lang="fr-CA" dirty="0" smtClean="0"/>
              <a:t>Types d’</a:t>
            </a:r>
            <a:r>
              <a:rPr lang="fr-CA" dirty="0" err="1" smtClean="0"/>
              <a:t>organise:Parasite</a:t>
            </a:r>
            <a:endParaRPr lang="fr-CA" dirty="0" smtClean="0"/>
          </a:p>
          <a:p>
            <a:endParaRPr lang="fr-CA" dirty="0"/>
          </a:p>
          <a:p>
            <a:r>
              <a:rPr lang="fr-CA" dirty="0" err="1" smtClean="0"/>
              <a:t>Sympthomes:</a:t>
            </a:r>
            <a:r>
              <a:rPr lang="fr-CA" b="1" dirty="0" err="1" smtClean="0"/>
              <a:t>S’</a:t>
            </a:r>
            <a:r>
              <a:rPr lang="fr-CA" b="1" dirty="0" smtClean="0"/>
              <a:t>ils se manifestent, les symptômes sont :</a:t>
            </a:r>
            <a:endParaRPr lang="fr-CA" dirty="0" smtClean="0"/>
          </a:p>
          <a:p>
            <a:r>
              <a:rPr lang="fr-CA" dirty="0" smtClean="0"/>
              <a:t>des démangeaisons intenses dans la région du pubis;</a:t>
            </a:r>
          </a:p>
          <a:p>
            <a:r>
              <a:rPr lang="fr-CA" dirty="0" smtClean="0"/>
              <a:t>la présence d’insectes brun pâle de la grosseur d’une tête d’épingle et des œufs blanchâtres sur les poils du corps;</a:t>
            </a:r>
          </a:p>
          <a:p>
            <a:r>
              <a:rPr lang="fr-CA" dirty="0" smtClean="0"/>
              <a:t>l’apparition de petites taches bleues, qui sont en fait des traces de morsures.</a:t>
            </a:r>
          </a:p>
          <a:p>
            <a:endParaRPr lang="fr-CA" dirty="0" smtClean="0"/>
          </a:p>
          <a:p>
            <a:endParaRPr lang="fr-CA" dirty="0"/>
          </a:p>
          <a:p>
            <a:r>
              <a:rPr lang="fr-CA" dirty="0" err="1" smtClean="0"/>
              <a:t>Traitement:</a:t>
            </a:r>
            <a:r>
              <a:rPr lang="fr-CA" b="1" dirty="0" err="1" smtClean="0"/>
              <a:t>Traitement</a:t>
            </a:r>
            <a:endParaRPr lang="fr-CA" dirty="0" smtClean="0"/>
          </a:p>
          <a:p>
            <a:r>
              <a:rPr lang="fr-CA" dirty="0" smtClean="0"/>
              <a:t>Pour se débarrasser des morpions, il faut appliquer de la crème sur la région affectée.</a:t>
            </a:r>
          </a:p>
          <a:p>
            <a:r>
              <a:rPr lang="fr-CA" dirty="0" smtClean="0"/>
              <a:t>Il faut laver à l’eau chaude ou nettoyer à sec toute la literie, les serviettes et les vêtements pour éviter de se réinfecter et d’infecter d’autres personnes.</a:t>
            </a:r>
          </a:p>
          <a:p>
            <a:endParaRPr lang="fr-CA" dirty="0"/>
          </a:p>
        </p:txBody>
      </p:sp>
      <p:pic>
        <p:nvPicPr>
          <p:cNvPr id="9218" name="Picture 2" descr="Résultats de recherche d'images pour « morpions »">
            <a:hlinkClick r:id="rId2"/>
          </p:cNvPr>
          <p:cNvPicPr>
            <a:picLocks noChangeAspect="1" noChangeArrowheads="1"/>
          </p:cNvPicPr>
          <p:nvPr/>
        </p:nvPicPr>
        <p:blipFill>
          <a:blip r:embed="rId3" cstate="print"/>
          <a:srcRect/>
          <a:stretch>
            <a:fillRect/>
          </a:stretch>
        </p:blipFill>
        <p:spPr bwMode="auto">
          <a:xfrm>
            <a:off x="5796136" y="404664"/>
            <a:ext cx="2737799" cy="187836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260648"/>
            <a:ext cx="5688632" cy="6186309"/>
          </a:xfrm>
          <a:prstGeom prst="rect">
            <a:avLst/>
          </a:prstGeom>
          <a:noFill/>
        </p:spPr>
        <p:txBody>
          <a:bodyPr wrap="square" rtlCol="0">
            <a:spAutoFit/>
          </a:bodyPr>
          <a:lstStyle/>
          <a:p>
            <a:r>
              <a:rPr lang="fr-CA" dirty="0" smtClean="0"/>
              <a:t>Nom: Chlamydia</a:t>
            </a:r>
            <a:endParaRPr lang="fr-CA" dirty="0"/>
          </a:p>
          <a:p>
            <a:endParaRPr lang="fr-CA" dirty="0" smtClean="0"/>
          </a:p>
          <a:p>
            <a:r>
              <a:rPr lang="fr-CA" dirty="0" smtClean="0"/>
              <a:t>Autre Nom:</a:t>
            </a:r>
            <a:r>
              <a:rPr lang="fr-FR" dirty="0" smtClean="0">
                <a:hlinkClick r:id="rId2"/>
              </a:rPr>
              <a:t> </a:t>
            </a:r>
            <a:r>
              <a:rPr lang="fr-FR" dirty="0" err="1" smtClean="0">
                <a:hlinkClick r:id="rId2"/>
              </a:rPr>
              <a:t>chlamydiose</a:t>
            </a:r>
            <a:endParaRPr lang="fr-CA" dirty="0" smtClean="0"/>
          </a:p>
          <a:p>
            <a:endParaRPr lang="fr-CA" dirty="0"/>
          </a:p>
          <a:p>
            <a:r>
              <a:rPr lang="fr-CA" dirty="0" smtClean="0"/>
              <a:t>Nom Scientifique:</a:t>
            </a:r>
            <a:r>
              <a:rPr lang="fr-FR" b="1" i="1" dirty="0" smtClean="0"/>
              <a:t> Chlamydia</a:t>
            </a:r>
            <a:endParaRPr lang="fr-CA" dirty="0" smtClean="0"/>
          </a:p>
          <a:p>
            <a:endParaRPr lang="fr-CA" dirty="0"/>
          </a:p>
          <a:p>
            <a:r>
              <a:rPr lang="fr-CA" dirty="0" smtClean="0"/>
              <a:t>Types d’</a:t>
            </a:r>
            <a:r>
              <a:rPr lang="fr-CA" dirty="0" err="1" smtClean="0"/>
              <a:t>organise:bactéris</a:t>
            </a:r>
            <a:endParaRPr lang="fr-CA" dirty="0" smtClean="0"/>
          </a:p>
          <a:p>
            <a:endParaRPr lang="fr-CA" dirty="0"/>
          </a:p>
          <a:p>
            <a:r>
              <a:rPr lang="fr-CA" dirty="0" err="1" smtClean="0"/>
              <a:t>Sympthomes</a:t>
            </a:r>
            <a:r>
              <a:rPr lang="fr-CA" dirty="0" smtClean="0"/>
              <a:t>:</a:t>
            </a:r>
            <a:r>
              <a:rPr lang="fr-CA" b="1" dirty="0" smtClean="0"/>
              <a:t> S’ils se manifestent, les symptômes sont :</a:t>
            </a:r>
            <a:endParaRPr lang="fr-CA" dirty="0" smtClean="0"/>
          </a:p>
          <a:p>
            <a:r>
              <a:rPr lang="fr-CA" dirty="0" smtClean="0"/>
              <a:t>des douleurs en urinant;</a:t>
            </a:r>
          </a:p>
          <a:p>
            <a:r>
              <a:rPr lang="fr-CA" dirty="0" smtClean="0"/>
              <a:t>des écoulements anormaux du vagin, du pénis ou de l’anus;</a:t>
            </a:r>
          </a:p>
          <a:p>
            <a:r>
              <a:rPr lang="fr-CA" dirty="0" smtClean="0"/>
              <a:t>des douleurs dans le bas du ventre;</a:t>
            </a:r>
          </a:p>
          <a:p>
            <a:r>
              <a:rPr lang="fr-CA" dirty="0" smtClean="0"/>
              <a:t>des douleurs lors des relations sexuelles.</a:t>
            </a:r>
          </a:p>
          <a:p>
            <a:endParaRPr lang="fr-CA" dirty="0" smtClean="0"/>
          </a:p>
          <a:p>
            <a:endParaRPr lang="fr-CA" dirty="0"/>
          </a:p>
          <a:p>
            <a:r>
              <a:rPr lang="fr-CA" dirty="0" smtClean="0"/>
              <a:t>Traitement:</a:t>
            </a:r>
            <a:r>
              <a:rPr lang="fr-CA" b="1" dirty="0" smtClean="0"/>
              <a:t> Traitement</a:t>
            </a:r>
            <a:endParaRPr lang="fr-CA" dirty="0" smtClean="0"/>
          </a:p>
          <a:p>
            <a:r>
              <a:rPr lang="fr-CA" dirty="0" smtClean="0"/>
              <a:t>La chlamydia se traite à l’aide d’antibiotiques.</a:t>
            </a:r>
          </a:p>
          <a:p>
            <a:r>
              <a:rPr lang="fr-CA" dirty="0" smtClean="0"/>
              <a:t>Durant toute la période de traitement, il faut éviter d’avoir des relations sexuelles. Si tu souhaites malgré tout avoir des relations sexuelles, le condom s’impose.</a:t>
            </a:r>
          </a:p>
          <a:p>
            <a:endParaRPr lang="fr-CA" dirty="0"/>
          </a:p>
        </p:txBody>
      </p:sp>
      <p:pic>
        <p:nvPicPr>
          <p:cNvPr id="8194" name="Picture 2" descr="Résultats de recherche d'images pour « chlamydia »">
            <a:hlinkClick r:id="rId3"/>
          </p:cNvPr>
          <p:cNvPicPr>
            <a:picLocks noChangeAspect="1" noChangeArrowheads="1"/>
          </p:cNvPicPr>
          <p:nvPr/>
        </p:nvPicPr>
        <p:blipFill>
          <a:blip r:embed="rId4" cstate="print"/>
          <a:srcRect/>
          <a:stretch>
            <a:fillRect/>
          </a:stretch>
        </p:blipFill>
        <p:spPr bwMode="auto">
          <a:xfrm>
            <a:off x="5508104" y="188640"/>
            <a:ext cx="3070056" cy="187836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260648"/>
            <a:ext cx="5688632" cy="6463308"/>
          </a:xfrm>
          <a:prstGeom prst="rect">
            <a:avLst/>
          </a:prstGeom>
          <a:noFill/>
        </p:spPr>
        <p:txBody>
          <a:bodyPr wrap="square" rtlCol="0">
            <a:spAutoFit/>
          </a:bodyPr>
          <a:lstStyle/>
          <a:p>
            <a:r>
              <a:rPr lang="fr-CA" dirty="0" smtClean="0"/>
              <a:t>Nom: Gonorrhée</a:t>
            </a:r>
            <a:endParaRPr lang="fr-CA" dirty="0"/>
          </a:p>
          <a:p>
            <a:endParaRPr lang="fr-CA" dirty="0" smtClean="0"/>
          </a:p>
          <a:p>
            <a:r>
              <a:rPr lang="fr-CA" dirty="0" smtClean="0"/>
              <a:t>Autre Nom:</a:t>
            </a:r>
            <a:r>
              <a:rPr lang="fr-FR" i="1" dirty="0" smtClean="0"/>
              <a:t> chaude-pisse</a:t>
            </a:r>
            <a:endParaRPr lang="fr-CA" dirty="0" smtClean="0"/>
          </a:p>
          <a:p>
            <a:endParaRPr lang="fr-CA" dirty="0"/>
          </a:p>
          <a:p>
            <a:r>
              <a:rPr lang="fr-CA" dirty="0" smtClean="0"/>
              <a:t>Nom Scientifique:</a:t>
            </a:r>
            <a:r>
              <a:rPr lang="fr-FR" dirty="0"/>
              <a:t> Gonorrhée</a:t>
            </a:r>
            <a:endParaRPr lang="fr-CA" dirty="0" smtClean="0"/>
          </a:p>
          <a:p>
            <a:endParaRPr lang="fr-CA" dirty="0"/>
          </a:p>
          <a:p>
            <a:r>
              <a:rPr lang="fr-CA" dirty="0" smtClean="0"/>
              <a:t>Types d’</a:t>
            </a:r>
            <a:r>
              <a:rPr lang="fr-CA" dirty="0" err="1" smtClean="0"/>
              <a:t>organise:bactéries</a:t>
            </a:r>
            <a:endParaRPr lang="fr-CA" dirty="0" smtClean="0"/>
          </a:p>
          <a:p>
            <a:endParaRPr lang="fr-CA" dirty="0"/>
          </a:p>
          <a:p>
            <a:r>
              <a:rPr lang="fr-CA" dirty="0" err="1" smtClean="0"/>
              <a:t>Sympthomes</a:t>
            </a:r>
            <a:r>
              <a:rPr lang="fr-CA" dirty="0" smtClean="0"/>
              <a:t>:</a:t>
            </a:r>
            <a:r>
              <a:rPr lang="fr-CA" b="1" dirty="0" smtClean="0"/>
              <a:t> S’ils se manifestent, les symptômes sont :</a:t>
            </a:r>
            <a:endParaRPr lang="fr-CA" dirty="0" smtClean="0"/>
          </a:p>
          <a:p>
            <a:r>
              <a:rPr lang="fr-CA" dirty="0" smtClean="0"/>
              <a:t>des douleurs en urinant;</a:t>
            </a:r>
          </a:p>
          <a:p>
            <a:r>
              <a:rPr lang="fr-CA" dirty="0" smtClean="0"/>
              <a:t>des écoulements anormaux du vagin, du pénis ou de l’anus;</a:t>
            </a:r>
          </a:p>
          <a:p>
            <a:r>
              <a:rPr lang="fr-CA" dirty="0" smtClean="0"/>
              <a:t>des douleurs au rectum ou au bas du ventre;</a:t>
            </a:r>
          </a:p>
          <a:p>
            <a:r>
              <a:rPr lang="fr-CA" dirty="0" smtClean="0"/>
              <a:t>des douleurs lors des relations sexuelles;</a:t>
            </a:r>
          </a:p>
          <a:p>
            <a:r>
              <a:rPr lang="fr-CA" dirty="0" smtClean="0"/>
              <a:t>des maux de gorge ou une pharyngite dans le cas d’une transmission orale-génitale.</a:t>
            </a:r>
          </a:p>
          <a:p>
            <a:r>
              <a:rPr lang="fr-CA" dirty="0"/>
              <a:t> </a:t>
            </a:r>
            <a:endParaRPr lang="fr-CA" dirty="0" smtClean="0"/>
          </a:p>
          <a:p>
            <a:r>
              <a:rPr lang="fr-CA" dirty="0" smtClean="0"/>
              <a:t>Traitement:</a:t>
            </a:r>
            <a:r>
              <a:rPr lang="fr-CA" b="1" dirty="0" smtClean="0"/>
              <a:t> Traitement</a:t>
            </a:r>
            <a:endParaRPr lang="fr-CA" dirty="0" smtClean="0"/>
          </a:p>
          <a:p>
            <a:r>
              <a:rPr lang="fr-CA" dirty="0" smtClean="0"/>
              <a:t>La gonorrhée se traite à l’aide d’antibiotiques.</a:t>
            </a:r>
          </a:p>
          <a:p>
            <a:r>
              <a:rPr lang="fr-CA" dirty="0" smtClean="0"/>
              <a:t>Durant toute la période de traitement, il faut éviter d’avoir des relations sexuelles. Si tu souhaites malgré tout avoir des relations sexuelles, le condom s’impose.</a:t>
            </a:r>
          </a:p>
          <a:p>
            <a:endParaRPr lang="fr-CA" dirty="0"/>
          </a:p>
        </p:txBody>
      </p:sp>
      <p:pic>
        <p:nvPicPr>
          <p:cNvPr id="7170" name="Picture 2" descr="Image associée">
            <a:hlinkClick r:id="rId2"/>
          </p:cNvPr>
          <p:cNvPicPr>
            <a:picLocks noChangeAspect="1" noChangeArrowheads="1"/>
          </p:cNvPicPr>
          <p:nvPr/>
        </p:nvPicPr>
        <p:blipFill>
          <a:blip r:embed="rId3" cstate="print"/>
          <a:srcRect/>
          <a:stretch>
            <a:fillRect/>
          </a:stretch>
        </p:blipFill>
        <p:spPr bwMode="auto">
          <a:xfrm>
            <a:off x="5796136" y="620688"/>
            <a:ext cx="2152413" cy="144631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260648"/>
            <a:ext cx="5688632" cy="6186309"/>
          </a:xfrm>
          <a:prstGeom prst="rect">
            <a:avLst/>
          </a:prstGeom>
          <a:noFill/>
        </p:spPr>
        <p:txBody>
          <a:bodyPr wrap="square" rtlCol="0">
            <a:spAutoFit/>
          </a:bodyPr>
          <a:lstStyle/>
          <a:p>
            <a:r>
              <a:rPr lang="fr-CA" dirty="0" smtClean="0"/>
              <a:t>Nom:  Syphilis</a:t>
            </a:r>
            <a:endParaRPr lang="fr-CA" dirty="0"/>
          </a:p>
          <a:p>
            <a:endParaRPr lang="fr-CA" dirty="0" smtClean="0"/>
          </a:p>
          <a:p>
            <a:r>
              <a:rPr lang="fr-CA" dirty="0" smtClean="0"/>
              <a:t>Autre Nom:</a:t>
            </a:r>
            <a:r>
              <a:rPr lang="fr-FR" b="1" i="1" dirty="0" smtClean="0"/>
              <a:t> vérole</a:t>
            </a:r>
            <a:endParaRPr lang="fr-CA" dirty="0" smtClean="0"/>
          </a:p>
          <a:p>
            <a:endParaRPr lang="fr-CA" dirty="0"/>
          </a:p>
          <a:p>
            <a:r>
              <a:rPr lang="fr-CA" dirty="0" smtClean="0"/>
              <a:t>Nom Scientifique:</a:t>
            </a:r>
            <a:r>
              <a:rPr lang="fr-FR" dirty="0"/>
              <a:t> Syphilis</a:t>
            </a:r>
            <a:endParaRPr lang="fr-CA" dirty="0" smtClean="0"/>
          </a:p>
          <a:p>
            <a:endParaRPr lang="fr-CA" dirty="0"/>
          </a:p>
          <a:p>
            <a:r>
              <a:rPr lang="fr-CA" dirty="0" smtClean="0"/>
              <a:t>Types d’</a:t>
            </a:r>
            <a:r>
              <a:rPr lang="fr-CA" dirty="0" err="1" smtClean="0"/>
              <a:t>organise:bactéries</a:t>
            </a:r>
            <a:endParaRPr lang="fr-CA" dirty="0" smtClean="0"/>
          </a:p>
          <a:p>
            <a:endParaRPr lang="fr-CA" dirty="0"/>
          </a:p>
          <a:p>
            <a:r>
              <a:rPr lang="fr-CA" dirty="0" err="1" smtClean="0"/>
              <a:t>Sympthomes</a:t>
            </a:r>
            <a:r>
              <a:rPr lang="fr-CA" dirty="0" smtClean="0"/>
              <a:t>:</a:t>
            </a:r>
            <a:r>
              <a:rPr lang="fr-CA" b="1" dirty="0" smtClean="0"/>
              <a:t> S’ils se manifestent, les symptômes sont :</a:t>
            </a:r>
            <a:endParaRPr lang="fr-CA" dirty="0" smtClean="0"/>
          </a:p>
          <a:p>
            <a:r>
              <a:rPr lang="fr-CA" dirty="0" smtClean="0"/>
              <a:t>Peu de temps après avoir contracté l’infection :</a:t>
            </a:r>
          </a:p>
          <a:p>
            <a:r>
              <a:rPr lang="fr-CA" dirty="0" smtClean="0"/>
              <a:t>des ulcères non douloureux, généralement situés aux organes génitaux, à l’anus, à la bouche ou à la gorge. Ces ulcères guérissent spontanément en quelques semaines, mais l’infection demeure dans l’organisme.</a:t>
            </a:r>
          </a:p>
          <a:p>
            <a:endParaRPr lang="fr-CA" dirty="0" smtClean="0"/>
          </a:p>
          <a:p>
            <a:r>
              <a:rPr lang="fr-CA" dirty="0" smtClean="0"/>
              <a:t>Traitement:</a:t>
            </a:r>
            <a:r>
              <a:rPr lang="fr-CA" b="1" dirty="0" smtClean="0"/>
              <a:t> Traitement</a:t>
            </a:r>
            <a:endParaRPr lang="fr-CA" dirty="0" smtClean="0"/>
          </a:p>
          <a:p>
            <a:r>
              <a:rPr lang="fr-CA" dirty="0" smtClean="0"/>
              <a:t>La syphilis se traite à l’aide d’antibiotiques.</a:t>
            </a:r>
          </a:p>
          <a:p>
            <a:r>
              <a:rPr lang="fr-CA" dirty="0" smtClean="0"/>
              <a:t>Il faut éviter d’avoir des relations sexuelles jusqu’à ce que les prises de sang démontrent que l’infection est guérie, ce qui peut prendre plusieurs mois. Si tu souhaites malgré tout avoir des relations sexuelles, le condom s’impose.</a:t>
            </a:r>
          </a:p>
          <a:p>
            <a:endParaRPr lang="fr-CA" dirty="0"/>
          </a:p>
        </p:txBody>
      </p:sp>
      <p:sp>
        <p:nvSpPr>
          <p:cNvPr id="6146" name="AutoShape 2" descr="Résultats de recherche d'images pour « Syphilis »">
            <a:hlinkClick r:id="rId2"/>
          </p:cNvPr>
          <p:cNvSpPr>
            <a:spLocks noChangeAspect="1" noChangeArrowheads="1"/>
          </p:cNvSpPr>
          <p:nvPr/>
        </p:nvSpPr>
        <p:spPr bwMode="auto">
          <a:xfrm>
            <a:off x="50800" y="-822325"/>
            <a:ext cx="1905000" cy="1714500"/>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6148" name="AutoShape 4" descr="Résultats de recherche d'images pour « Syphilis »">
            <a:hlinkClick r:id="rId2"/>
          </p:cNvPr>
          <p:cNvSpPr>
            <a:spLocks noChangeAspect="1" noChangeArrowheads="1"/>
          </p:cNvSpPr>
          <p:nvPr/>
        </p:nvSpPr>
        <p:spPr bwMode="auto">
          <a:xfrm>
            <a:off x="50800" y="-822325"/>
            <a:ext cx="1905000" cy="1714500"/>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6150" name="AutoShape 6" descr="Résultats de recherche d'images pour « Syphilis »">
            <a:hlinkClick r:id="rId2"/>
          </p:cNvPr>
          <p:cNvSpPr>
            <a:spLocks noChangeAspect="1" noChangeArrowheads="1"/>
          </p:cNvSpPr>
          <p:nvPr/>
        </p:nvSpPr>
        <p:spPr bwMode="auto">
          <a:xfrm>
            <a:off x="50800" y="-822325"/>
            <a:ext cx="1905000" cy="1714500"/>
          </a:xfrm>
          <a:prstGeom prst="rect">
            <a:avLst/>
          </a:prstGeom>
          <a:noFill/>
        </p:spPr>
        <p:txBody>
          <a:bodyPr vert="horz" wrap="square" lIns="91440" tIns="45720" rIns="91440" bIns="45720" numCol="1" anchor="t" anchorCtr="0" compatLnSpc="1">
            <a:prstTxWarp prst="textNoShape">
              <a:avLst/>
            </a:prstTxWarp>
          </a:bodyPr>
          <a:lstStyle/>
          <a:p>
            <a:endParaRPr lang="fr-CA"/>
          </a:p>
        </p:txBody>
      </p:sp>
      <p:pic>
        <p:nvPicPr>
          <p:cNvPr id="6152" name="Picture 8" descr="Résultats de recherche d'images pour « Syphilis »">
            <a:hlinkClick r:id="rId3"/>
          </p:cNvPr>
          <p:cNvPicPr>
            <a:picLocks noChangeAspect="1" noChangeArrowheads="1"/>
          </p:cNvPicPr>
          <p:nvPr/>
        </p:nvPicPr>
        <p:blipFill>
          <a:blip r:embed="rId4" cstate="print"/>
          <a:srcRect/>
          <a:stretch>
            <a:fillRect/>
          </a:stretch>
        </p:blipFill>
        <p:spPr bwMode="auto">
          <a:xfrm>
            <a:off x="6012160" y="404664"/>
            <a:ext cx="2880320" cy="180333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260648"/>
            <a:ext cx="5688632" cy="3416320"/>
          </a:xfrm>
          <a:prstGeom prst="rect">
            <a:avLst/>
          </a:prstGeom>
          <a:noFill/>
        </p:spPr>
        <p:txBody>
          <a:bodyPr wrap="square" rtlCol="0">
            <a:spAutoFit/>
          </a:bodyPr>
          <a:lstStyle/>
          <a:p>
            <a:r>
              <a:rPr lang="fr-CA" dirty="0" smtClean="0"/>
              <a:t>Nom: Sida</a:t>
            </a:r>
            <a:endParaRPr lang="fr-CA" dirty="0"/>
          </a:p>
          <a:p>
            <a:endParaRPr lang="fr-CA" dirty="0" smtClean="0"/>
          </a:p>
          <a:p>
            <a:r>
              <a:rPr lang="fr-CA" dirty="0" smtClean="0"/>
              <a:t>Autre </a:t>
            </a:r>
            <a:r>
              <a:rPr lang="fr-CA" dirty="0" err="1" smtClean="0"/>
              <a:t>Nom:VIH</a:t>
            </a:r>
            <a:endParaRPr lang="fr-CA" dirty="0" smtClean="0"/>
          </a:p>
          <a:p>
            <a:endParaRPr lang="fr-CA" dirty="0"/>
          </a:p>
          <a:p>
            <a:r>
              <a:rPr lang="fr-CA" dirty="0" smtClean="0"/>
              <a:t>Nom Scientifique:</a:t>
            </a:r>
            <a:r>
              <a:rPr lang="fr-FR" b="1" dirty="0" smtClean="0"/>
              <a:t>Syndrome d'immunodéficience acquise</a:t>
            </a:r>
            <a:endParaRPr lang="fr-CA" dirty="0" smtClean="0"/>
          </a:p>
          <a:p>
            <a:endParaRPr lang="fr-CA" dirty="0"/>
          </a:p>
          <a:p>
            <a:r>
              <a:rPr lang="fr-CA" dirty="0" smtClean="0"/>
              <a:t>Types d’</a:t>
            </a:r>
            <a:r>
              <a:rPr lang="fr-CA" dirty="0" err="1" smtClean="0"/>
              <a:t>organise:virus</a:t>
            </a:r>
            <a:endParaRPr lang="fr-CA" dirty="0" smtClean="0"/>
          </a:p>
          <a:p>
            <a:endParaRPr lang="fr-CA" dirty="0"/>
          </a:p>
          <a:p>
            <a:r>
              <a:rPr lang="fr-CA" dirty="0" err="1" smtClean="0"/>
              <a:t>Sympthomes</a:t>
            </a:r>
            <a:r>
              <a:rPr lang="fr-CA" dirty="0" smtClean="0"/>
              <a:t>:</a:t>
            </a:r>
            <a:r>
              <a:rPr lang="fr-FR" dirty="0" smtClean="0">
                <a:hlinkClick r:id="rId2" tooltip="Fièvre"/>
              </a:rPr>
              <a:t>Fièvre</a:t>
            </a:r>
            <a:r>
              <a:rPr lang="fr-FR" dirty="0" smtClean="0"/>
              <a:t>, </a:t>
            </a:r>
            <a:r>
              <a:rPr lang="fr-FR" dirty="0" smtClean="0">
                <a:hlinkClick r:id="rId3" tooltip="Adénopathie"/>
              </a:rPr>
              <a:t>adénopathie</a:t>
            </a:r>
            <a:r>
              <a:rPr lang="fr-FR" dirty="0" smtClean="0"/>
              <a:t>, </a:t>
            </a:r>
            <a:r>
              <a:rPr lang="fr-FR" dirty="0" smtClean="0">
                <a:hlinkClick r:id="rId4" tooltip="Diarrhée"/>
              </a:rPr>
              <a:t>diarrhée</a:t>
            </a:r>
            <a:r>
              <a:rPr lang="fr-FR" dirty="0" smtClean="0"/>
              <a:t>, léthargie (</a:t>
            </a:r>
            <a:r>
              <a:rPr lang="fr-FR" dirty="0" smtClean="0">
                <a:hlinkClick r:id="rId5" tooltip="en:Lethargy"/>
              </a:rPr>
              <a:t>en</a:t>
            </a:r>
            <a:r>
              <a:rPr lang="fr-FR" dirty="0" smtClean="0"/>
              <a:t>) et </a:t>
            </a:r>
            <a:r>
              <a:rPr lang="fr-FR" dirty="0" smtClean="0">
                <a:hlinkClick r:id="rId6" tooltip="Amaigrissement"/>
              </a:rPr>
              <a:t>amaigrissement</a:t>
            </a:r>
            <a:endParaRPr lang="fr-CA" dirty="0" smtClean="0"/>
          </a:p>
          <a:p>
            <a:endParaRPr lang="fr-CA" dirty="0"/>
          </a:p>
          <a:p>
            <a:r>
              <a:rPr lang="fr-CA" dirty="0" err="1" smtClean="0"/>
              <a:t>Traitement:Aucune</a:t>
            </a:r>
            <a:r>
              <a:rPr lang="fr-CA" dirty="0" smtClean="0"/>
              <a:t> traitement</a:t>
            </a:r>
            <a:endParaRPr lang="fr-CA" dirty="0"/>
          </a:p>
        </p:txBody>
      </p:sp>
      <p:pic>
        <p:nvPicPr>
          <p:cNvPr id="5122" name="Picture 2" descr="Résultats de recherche d'images pour « sida »">
            <a:hlinkClick r:id="rId7"/>
          </p:cNvPr>
          <p:cNvPicPr>
            <a:picLocks noChangeAspect="1" noChangeArrowheads="1"/>
          </p:cNvPicPr>
          <p:nvPr/>
        </p:nvPicPr>
        <p:blipFill>
          <a:blip r:embed="rId8" cstate="print"/>
          <a:srcRect/>
          <a:stretch>
            <a:fillRect/>
          </a:stretch>
        </p:blipFill>
        <p:spPr bwMode="auto">
          <a:xfrm>
            <a:off x="5580112" y="3284984"/>
            <a:ext cx="2857500" cy="190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1052736"/>
            <a:ext cx="5688632" cy="3139321"/>
          </a:xfrm>
          <a:prstGeom prst="rect">
            <a:avLst/>
          </a:prstGeom>
          <a:noFill/>
        </p:spPr>
        <p:txBody>
          <a:bodyPr wrap="square" rtlCol="0">
            <a:spAutoFit/>
          </a:bodyPr>
          <a:lstStyle/>
          <a:p>
            <a:r>
              <a:rPr lang="fr-CA" dirty="0" smtClean="0"/>
              <a:t>Nom: hépatite B</a:t>
            </a:r>
            <a:endParaRPr lang="fr-CA" dirty="0"/>
          </a:p>
          <a:p>
            <a:endParaRPr lang="fr-CA" dirty="0" smtClean="0"/>
          </a:p>
          <a:p>
            <a:r>
              <a:rPr lang="fr-CA" dirty="0" smtClean="0"/>
              <a:t>Autre </a:t>
            </a:r>
            <a:r>
              <a:rPr lang="fr-CA" dirty="0" err="1" smtClean="0"/>
              <a:t>Nom:Jaunisse</a:t>
            </a:r>
            <a:endParaRPr lang="fr-CA" dirty="0" smtClean="0"/>
          </a:p>
          <a:p>
            <a:endParaRPr lang="fr-CA" dirty="0"/>
          </a:p>
          <a:p>
            <a:r>
              <a:rPr lang="fr-CA" dirty="0" smtClean="0"/>
              <a:t>Nom </a:t>
            </a:r>
            <a:r>
              <a:rPr lang="fr-CA" dirty="0" err="1" smtClean="0"/>
              <a:t>Scientifique:VHB</a:t>
            </a:r>
            <a:endParaRPr lang="fr-CA" dirty="0" smtClean="0"/>
          </a:p>
          <a:p>
            <a:endParaRPr lang="fr-CA" dirty="0"/>
          </a:p>
          <a:p>
            <a:r>
              <a:rPr lang="fr-CA" dirty="0" smtClean="0"/>
              <a:t>Types d’</a:t>
            </a:r>
            <a:r>
              <a:rPr lang="fr-CA" dirty="0" err="1" smtClean="0"/>
              <a:t>organise:virus</a:t>
            </a:r>
            <a:endParaRPr lang="fr-CA" dirty="0" smtClean="0"/>
          </a:p>
          <a:p>
            <a:endParaRPr lang="fr-CA" dirty="0"/>
          </a:p>
          <a:p>
            <a:r>
              <a:rPr lang="fr-CA" dirty="0" err="1" smtClean="0"/>
              <a:t>Sympthomes</a:t>
            </a:r>
            <a:r>
              <a:rPr lang="fr-CA" dirty="0" smtClean="0"/>
              <a:t>:</a:t>
            </a:r>
            <a:r>
              <a:rPr lang="fr-FR" dirty="0" smtClean="0">
                <a:hlinkClick r:id="rId2" tooltip="Nausée"/>
              </a:rPr>
              <a:t>Nausée</a:t>
            </a:r>
            <a:r>
              <a:rPr lang="fr-FR" dirty="0" smtClean="0"/>
              <a:t> et </a:t>
            </a:r>
            <a:r>
              <a:rPr lang="fr-FR" dirty="0" smtClean="0">
                <a:hlinkClick r:id="rId3"/>
              </a:rPr>
              <a:t>ictère</a:t>
            </a:r>
            <a:endParaRPr lang="fr-CA" dirty="0" smtClean="0"/>
          </a:p>
          <a:p>
            <a:endParaRPr lang="fr-CA" dirty="0"/>
          </a:p>
          <a:p>
            <a:r>
              <a:rPr lang="fr-CA" dirty="0" err="1" smtClean="0"/>
              <a:t>Traitement:Aucune</a:t>
            </a:r>
            <a:r>
              <a:rPr lang="fr-CA" dirty="0" smtClean="0"/>
              <a:t> traitement</a:t>
            </a:r>
            <a:endParaRPr lang="fr-CA" dirty="0"/>
          </a:p>
        </p:txBody>
      </p:sp>
      <p:pic>
        <p:nvPicPr>
          <p:cNvPr id="4098" name="Picture 2" descr="Résultats de recherche d'images pour « hepatite »">
            <a:hlinkClick r:id="rId4"/>
          </p:cNvPr>
          <p:cNvPicPr>
            <a:picLocks noChangeAspect="1" noChangeArrowheads="1"/>
          </p:cNvPicPr>
          <p:nvPr/>
        </p:nvPicPr>
        <p:blipFill>
          <a:blip r:embed="rId5" cstate="print"/>
          <a:srcRect/>
          <a:stretch>
            <a:fillRect/>
          </a:stretch>
        </p:blipFill>
        <p:spPr bwMode="auto">
          <a:xfrm>
            <a:off x="5292080" y="4293096"/>
            <a:ext cx="3468344" cy="195036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ésultats de recherche d'images pour « vaginite »">
            <a:hlinkClick r:id="rId2"/>
          </p:cNvPr>
          <p:cNvPicPr>
            <a:picLocks noChangeAspect="1" noChangeArrowheads="1"/>
          </p:cNvPicPr>
          <p:nvPr/>
        </p:nvPicPr>
        <p:blipFill>
          <a:blip r:embed="rId3" cstate="print"/>
          <a:srcRect/>
          <a:stretch>
            <a:fillRect/>
          </a:stretch>
        </p:blipFill>
        <p:spPr bwMode="auto">
          <a:xfrm>
            <a:off x="6372200" y="188640"/>
            <a:ext cx="2562225" cy="2238376"/>
          </a:xfrm>
          <a:prstGeom prst="rect">
            <a:avLst/>
          </a:prstGeom>
          <a:noFill/>
        </p:spPr>
      </p:pic>
      <p:sp>
        <p:nvSpPr>
          <p:cNvPr id="2" name="ZoneTexte 1"/>
          <p:cNvSpPr txBox="1"/>
          <p:nvPr/>
        </p:nvSpPr>
        <p:spPr>
          <a:xfrm>
            <a:off x="2051720" y="260648"/>
            <a:ext cx="5688632" cy="6463308"/>
          </a:xfrm>
          <a:prstGeom prst="rect">
            <a:avLst/>
          </a:prstGeom>
          <a:noFill/>
        </p:spPr>
        <p:txBody>
          <a:bodyPr wrap="square" rtlCol="0">
            <a:spAutoFit/>
          </a:bodyPr>
          <a:lstStyle/>
          <a:p>
            <a:r>
              <a:rPr lang="fr-CA" dirty="0" smtClean="0"/>
              <a:t>Nom: Vaginite</a:t>
            </a:r>
            <a:endParaRPr lang="fr-CA" dirty="0"/>
          </a:p>
          <a:p>
            <a:endParaRPr lang="fr-CA" dirty="0" smtClean="0"/>
          </a:p>
          <a:p>
            <a:r>
              <a:rPr lang="fr-CA" dirty="0" smtClean="0"/>
              <a:t>Autre </a:t>
            </a:r>
            <a:r>
              <a:rPr lang="fr-CA" dirty="0" err="1" smtClean="0"/>
              <a:t>Nom:cervite</a:t>
            </a:r>
            <a:endParaRPr lang="fr-CA" dirty="0" smtClean="0"/>
          </a:p>
          <a:p>
            <a:endParaRPr lang="fr-CA" dirty="0"/>
          </a:p>
          <a:p>
            <a:r>
              <a:rPr lang="fr-CA" dirty="0" smtClean="0"/>
              <a:t>Nom Scientifique:</a:t>
            </a:r>
            <a:r>
              <a:rPr lang="fr-FR" dirty="0" smtClean="0"/>
              <a:t>Le </a:t>
            </a:r>
            <a:r>
              <a:rPr lang="fr-FR" dirty="0" smtClean="0">
                <a:hlinkClick r:id="rId4"/>
              </a:rPr>
              <a:t>protozoaire</a:t>
            </a:r>
            <a:r>
              <a:rPr lang="fr-FR" dirty="0" smtClean="0"/>
              <a:t> </a:t>
            </a:r>
            <a:r>
              <a:rPr lang="fr-FR" i="1" dirty="0" smtClean="0">
                <a:hlinkClick r:id="rId5" tooltip="Trichomonas vaginalis"/>
              </a:rPr>
              <a:t>Trichomonas </a:t>
            </a:r>
            <a:r>
              <a:rPr lang="fr-FR" i="1" dirty="0" err="1" smtClean="0">
                <a:hlinkClick r:id="rId5" tooltip="Trichomonas vaginalis"/>
              </a:rPr>
              <a:t>vaginalis</a:t>
            </a:r>
            <a:r>
              <a:rPr lang="fr-FR" dirty="0" smtClean="0"/>
              <a:t> </a:t>
            </a:r>
            <a:endParaRPr lang="fr-CA" dirty="0" smtClean="0"/>
          </a:p>
          <a:p>
            <a:endParaRPr lang="fr-CA" dirty="0"/>
          </a:p>
          <a:p>
            <a:r>
              <a:rPr lang="fr-CA" dirty="0" smtClean="0"/>
              <a:t>Types d’</a:t>
            </a:r>
            <a:r>
              <a:rPr lang="fr-CA" dirty="0" err="1" smtClean="0"/>
              <a:t>organise:virus</a:t>
            </a:r>
            <a:endParaRPr lang="fr-CA" dirty="0" smtClean="0"/>
          </a:p>
          <a:p>
            <a:endParaRPr lang="fr-CA" dirty="0"/>
          </a:p>
          <a:p>
            <a:r>
              <a:rPr lang="fr-CA" dirty="0" err="1" smtClean="0"/>
              <a:t>Sympthomes:</a:t>
            </a:r>
            <a:r>
              <a:rPr lang="fr-CA" b="1" dirty="0" err="1" smtClean="0"/>
              <a:t>S’</a:t>
            </a:r>
            <a:r>
              <a:rPr lang="fr-CA" b="1" dirty="0" smtClean="0"/>
              <a:t>ils se manifestent, les symptômes sont :</a:t>
            </a:r>
            <a:endParaRPr lang="fr-CA" dirty="0" smtClean="0"/>
          </a:p>
          <a:p>
            <a:r>
              <a:rPr lang="fr-CA" dirty="0" smtClean="0"/>
              <a:t>des pertes vaginales anormales qui se caractérisent par des textures, odeurs ou couleurs différentes qu’à l’habitude : liquides, grumeleuses, blanches, jaunes ou beiges, qui dégagent une odeur de poisson, </a:t>
            </a:r>
            <a:r>
              <a:rPr lang="fr-CA" dirty="0" err="1" smtClean="0"/>
              <a:t>etc</a:t>
            </a:r>
            <a:r>
              <a:rPr lang="fr-CA" dirty="0" smtClean="0"/>
              <a:t>;</a:t>
            </a:r>
          </a:p>
          <a:p>
            <a:r>
              <a:rPr lang="fr-CA" dirty="0" smtClean="0"/>
              <a:t>de l’irritation, des rougeurs et des démangeaisons à la région vulvaire et vaginale;</a:t>
            </a:r>
          </a:p>
          <a:p>
            <a:r>
              <a:rPr lang="fr-CA" dirty="0" smtClean="0"/>
              <a:t>de l’enflure et des douleurs dans la région du vagin;</a:t>
            </a:r>
          </a:p>
          <a:p>
            <a:r>
              <a:rPr lang="fr-CA" dirty="0" smtClean="0"/>
              <a:t>des douleurs en urinant;</a:t>
            </a:r>
          </a:p>
          <a:p>
            <a:r>
              <a:rPr lang="fr-CA" dirty="0" smtClean="0"/>
              <a:t>des douleurs durant les relations sexuelles.</a:t>
            </a:r>
          </a:p>
          <a:p>
            <a:endParaRPr lang="fr-CA" dirty="0" smtClean="0"/>
          </a:p>
          <a:p>
            <a:r>
              <a:rPr lang="fr-CA" dirty="0" err="1" smtClean="0"/>
              <a:t>Traitement:</a:t>
            </a:r>
            <a:r>
              <a:rPr lang="fr-CA" b="1" dirty="0" err="1" smtClean="0"/>
              <a:t>Traitement</a:t>
            </a:r>
            <a:endParaRPr lang="fr-CA" dirty="0" smtClean="0"/>
          </a:p>
          <a:p>
            <a:r>
              <a:rPr lang="fr-CA" dirty="0" smtClean="0"/>
              <a:t>L’infection vaginale se traite à l’aide de crème, de médicaments ou d’antibiotique, selon le type d’infection.</a:t>
            </a:r>
          </a:p>
          <a:p>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ésultats de recherche d'images pour « condylome »">
            <a:hlinkClick r:id="rId2"/>
          </p:cNvPr>
          <p:cNvPicPr>
            <a:picLocks noChangeAspect="1" noChangeArrowheads="1"/>
          </p:cNvPicPr>
          <p:nvPr/>
        </p:nvPicPr>
        <p:blipFill>
          <a:blip r:embed="rId3" cstate="print"/>
          <a:srcRect/>
          <a:stretch>
            <a:fillRect/>
          </a:stretch>
        </p:blipFill>
        <p:spPr bwMode="auto">
          <a:xfrm>
            <a:off x="7020272" y="260648"/>
            <a:ext cx="1800200" cy="2258240"/>
          </a:xfrm>
          <a:prstGeom prst="rect">
            <a:avLst/>
          </a:prstGeom>
          <a:noFill/>
        </p:spPr>
      </p:pic>
      <p:sp>
        <p:nvSpPr>
          <p:cNvPr id="2" name="ZoneTexte 1"/>
          <p:cNvSpPr txBox="1"/>
          <p:nvPr/>
        </p:nvSpPr>
        <p:spPr>
          <a:xfrm>
            <a:off x="1763688" y="0"/>
            <a:ext cx="5688632" cy="6740307"/>
          </a:xfrm>
          <a:prstGeom prst="rect">
            <a:avLst/>
          </a:prstGeom>
          <a:noFill/>
        </p:spPr>
        <p:txBody>
          <a:bodyPr wrap="square" rtlCol="0">
            <a:spAutoFit/>
          </a:bodyPr>
          <a:lstStyle/>
          <a:p>
            <a:r>
              <a:rPr lang="fr-CA" dirty="0" smtClean="0"/>
              <a:t>Nom: condylomes</a:t>
            </a:r>
            <a:endParaRPr lang="fr-CA" dirty="0"/>
          </a:p>
          <a:p>
            <a:endParaRPr lang="fr-CA" dirty="0" smtClean="0"/>
          </a:p>
          <a:p>
            <a:r>
              <a:rPr lang="fr-CA" dirty="0" smtClean="0"/>
              <a:t>Autre </a:t>
            </a:r>
            <a:r>
              <a:rPr lang="fr-CA" dirty="0" err="1" smtClean="0"/>
              <a:t>Nom:verrue</a:t>
            </a:r>
            <a:r>
              <a:rPr lang="fr-CA" dirty="0" smtClean="0"/>
              <a:t> génitale</a:t>
            </a:r>
          </a:p>
          <a:p>
            <a:endParaRPr lang="fr-CA" dirty="0"/>
          </a:p>
          <a:p>
            <a:r>
              <a:rPr lang="fr-CA" dirty="0" smtClean="0"/>
              <a:t>Nom Scientifique:</a:t>
            </a:r>
          </a:p>
          <a:p>
            <a:endParaRPr lang="fr-CA" dirty="0"/>
          </a:p>
          <a:p>
            <a:r>
              <a:rPr lang="fr-CA" dirty="0" smtClean="0"/>
              <a:t>Types d’</a:t>
            </a:r>
            <a:r>
              <a:rPr lang="fr-CA" dirty="0" err="1" smtClean="0"/>
              <a:t>organise:Parasite</a:t>
            </a:r>
            <a:endParaRPr lang="fr-CA" dirty="0" smtClean="0"/>
          </a:p>
          <a:p>
            <a:endParaRPr lang="fr-CA" dirty="0"/>
          </a:p>
          <a:p>
            <a:r>
              <a:rPr lang="fr-CA" dirty="0" err="1" smtClean="0"/>
              <a:t>Sympthomes:Il</a:t>
            </a:r>
            <a:r>
              <a:rPr lang="fr-CA" dirty="0" smtClean="0"/>
              <a:t> peut se passer quelques années avant l'apparition des premiers symptômes. La personne peut être contaminée, être porteuse de la maladie et ne pas présenter de symptômes. En général, il n'y a pas d'autre manifestation clinique que la présence de ces condylomes, notamment pas de douleur. Il existe deux sortes de condylomes qui se localisent essentiellement au niveau du </a:t>
            </a:r>
            <a:r>
              <a:rPr lang="fr-CA" dirty="0" smtClean="0">
                <a:hlinkClick r:id="rId4"/>
              </a:rPr>
              <a:t>vagin</a:t>
            </a:r>
            <a:r>
              <a:rPr lang="fr-CA" dirty="0" smtClean="0"/>
              <a:t>, de la </a:t>
            </a:r>
            <a:r>
              <a:rPr lang="fr-CA" dirty="0" smtClean="0">
                <a:hlinkClick r:id="rId5"/>
              </a:rPr>
              <a:t>vulve</a:t>
            </a:r>
            <a:r>
              <a:rPr lang="fr-CA" dirty="0" smtClean="0"/>
              <a:t> chez la femme, du </a:t>
            </a:r>
            <a:r>
              <a:rPr lang="fr-CA" dirty="0" smtClean="0">
                <a:hlinkClick r:id="rId6"/>
              </a:rPr>
              <a:t>méat</a:t>
            </a:r>
            <a:r>
              <a:rPr lang="fr-CA" dirty="0" smtClean="0"/>
              <a:t> urinaire du </a:t>
            </a:r>
            <a:r>
              <a:rPr lang="fr-CA" dirty="0" smtClean="0">
                <a:hlinkClick r:id="rId7"/>
              </a:rPr>
              <a:t>gland</a:t>
            </a:r>
            <a:r>
              <a:rPr lang="fr-CA" dirty="0" smtClean="0"/>
              <a:t> et du fourreau de la </a:t>
            </a:r>
            <a:r>
              <a:rPr lang="fr-CA" dirty="0" smtClean="0">
                <a:hlinkClick r:id="rId8"/>
              </a:rPr>
              <a:t>verge</a:t>
            </a:r>
            <a:r>
              <a:rPr lang="fr-CA" dirty="0" smtClean="0"/>
              <a:t> chez l'homme, de la marge anale dans les 2 sexes. Les condylomes acuminés également dénommés crêtes de coq. Leur taille varie de quelques millimètres à 1 cm et peuvent être nombreux, jusqu'à plusieurs dizaines et les condylomes plans qui sont de couleur rosée, parfois invisibles à l'</a:t>
            </a:r>
            <a:r>
              <a:rPr lang="fr-CA" dirty="0" err="1" smtClean="0"/>
              <a:t>oeil</a:t>
            </a:r>
            <a:r>
              <a:rPr lang="fr-CA" dirty="0" smtClean="0"/>
              <a:t> nu. </a:t>
            </a:r>
          </a:p>
          <a:p>
            <a:endParaRPr lang="fr-CA" dirty="0"/>
          </a:p>
          <a:p>
            <a:r>
              <a:rPr lang="fr-CA" dirty="0" smtClean="0"/>
              <a:t>Traitement:</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845</Words>
  <Application>Microsoft Office PowerPoint</Application>
  <PresentationFormat>Affichage à l'écran (4:3)</PresentationFormat>
  <Paragraphs>140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Commission Scolaire de la Beauce-Etchemin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CSBE</dc:creator>
  <cp:lastModifiedBy>CSBE</cp:lastModifiedBy>
  <cp:revision>7</cp:revision>
  <dcterms:created xsi:type="dcterms:W3CDTF">2018-05-10T17:40:56Z</dcterms:created>
  <dcterms:modified xsi:type="dcterms:W3CDTF">2018-05-17T13:16:39Z</dcterms:modified>
</cp:coreProperties>
</file>