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Les procèdes de séparation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82997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93761" y="0"/>
            <a:ext cx="8535988" cy="1879600"/>
          </a:xfrm>
        </p:spPr>
        <p:txBody>
          <a:bodyPr/>
          <a:lstStyle/>
          <a:p>
            <a:r>
              <a:rPr lang="fr-CA" dirty="0" smtClean="0"/>
              <a:t>Les sédiment se reposent au fond</a:t>
            </a:r>
            <a:endParaRPr lang="fr-CA" dirty="0"/>
          </a:p>
        </p:txBody>
      </p:sp>
      <p:sp>
        <p:nvSpPr>
          <p:cNvPr id="4" name="Cylindre 3"/>
          <p:cNvSpPr/>
          <p:nvPr/>
        </p:nvSpPr>
        <p:spPr>
          <a:xfrm>
            <a:off x="4064924" y="1753985"/>
            <a:ext cx="2967643" cy="4405745"/>
          </a:xfrm>
          <a:prstGeom prst="ca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Organigramme : Disque magnétique 4"/>
          <p:cNvSpPr/>
          <p:nvPr/>
        </p:nvSpPr>
        <p:spPr>
          <a:xfrm>
            <a:off x="4064923" y="3034145"/>
            <a:ext cx="2967643" cy="3283526"/>
          </a:xfrm>
          <a:prstGeom prst="flowChartMagneticDisk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Organigramme : Connecteur 5"/>
          <p:cNvSpPr/>
          <p:nvPr/>
        </p:nvSpPr>
        <p:spPr>
          <a:xfrm>
            <a:off x="4738254" y="5602778"/>
            <a:ext cx="349135" cy="32419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Organigramme : Connecteur 6"/>
          <p:cNvSpPr/>
          <p:nvPr/>
        </p:nvSpPr>
        <p:spPr>
          <a:xfrm>
            <a:off x="5885410" y="5802283"/>
            <a:ext cx="349134" cy="35744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Organigramme : Connecteur 7"/>
          <p:cNvSpPr/>
          <p:nvPr/>
        </p:nvSpPr>
        <p:spPr>
          <a:xfrm>
            <a:off x="4738254" y="4372495"/>
            <a:ext cx="349135" cy="30341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Organigramme : Connecteur 8"/>
          <p:cNvSpPr/>
          <p:nvPr/>
        </p:nvSpPr>
        <p:spPr>
          <a:xfrm>
            <a:off x="6483927" y="5054138"/>
            <a:ext cx="299258" cy="31588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Organigramme : Connecteur 9"/>
          <p:cNvSpPr/>
          <p:nvPr/>
        </p:nvSpPr>
        <p:spPr>
          <a:xfrm>
            <a:off x="5503026" y="4675908"/>
            <a:ext cx="349135" cy="33666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Flèche vers le bas 10"/>
          <p:cNvSpPr/>
          <p:nvPr/>
        </p:nvSpPr>
        <p:spPr>
          <a:xfrm>
            <a:off x="5652655" y="3724102"/>
            <a:ext cx="232755" cy="648393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Flèche vers le bas 11"/>
          <p:cNvSpPr/>
          <p:nvPr/>
        </p:nvSpPr>
        <p:spPr>
          <a:xfrm>
            <a:off x="6483927" y="4222865"/>
            <a:ext cx="191193" cy="621376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Flèche vers le bas 12"/>
          <p:cNvSpPr/>
          <p:nvPr/>
        </p:nvSpPr>
        <p:spPr>
          <a:xfrm>
            <a:off x="4912821" y="5012575"/>
            <a:ext cx="174568" cy="482138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Flèche vers le bas 13"/>
          <p:cNvSpPr/>
          <p:nvPr/>
        </p:nvSpPr>
        <p:spPr>
          <a:xfrm>
            <a:off x="5985164" y="5153891"/>
            <a:ext cx="232756" cy="515389"/>
          </a:xfrm>
          <a:prstGeom prst="down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Flèche vers le haut 14"/>
          <p:cNvSpPr/>
          <p:nvPr/>
        </p:nvSpPr>
        <p:spPr>
          <a:xfrm>
            <a:off x="4796443" y="3724102"/>
            <a:ext cx="203662" cy="436418"/>
          </a:xfrm>
          <a:prstGeom prst="upArrow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ZoneTexte 15"/>
          <p:cNvSpPr txBox="1"/>
          <p:nvPr/>
        </p:nvSpPr>
        <p:spPr>
          <a:xfrm>
            <a:off x="8620298" y="1694934"/>
            <a:ext cx="2202872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A" dirty="0" smtClean="0"/>
              <a:t>sédimentation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245219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0" y="0"/>
            <a:ext cx="8535988" cy="1879600"/>
          </a:xfrm>
        </p:spPr>
        <p:txBody>
          <a:bodyPr/>
          <a:lstStyle/>
          <a:p>
            <a:r>
              <a:rPr lang="fr-CA" dirty="0" smtClean="0"/>
              <a:t>On transvide le liquide mais on garde le liquide</a:t>
            </a:r>
            <a:endParaRPr lang="fr-CA" dirty="0"/>
          </a:p>
        </p:txBody>
      </p:sp>
      <p:sp>
        <p:nvSpPr>
          <p:cNvPr id="5" name="Organigramme : Stockage à accès direct 4"/>
          <p:cNvSpPr/>
          <p:nvPr/>
        </p:nvSpPr>
        <p:spPr>
          <a:xfrm>
            <a:off x="1363287" y="1945178"/>
            <a:ext cx="4821382" cy="2194560"/>
          </a:xfrm>
          <a:prstGeom prst="flowChartMagneticDrum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rectangle 5"/>
          <p:cNvSpPr/>
          <p:nvPr/>
        </p:nvSpPr>
        <p:spPr>
          <a:xfrm>
            <a:off x="1928553" y="2934393"/>
            <a:ext cx="2967644" cy="1088967"/>
          </a:xfrm>
          <a:prstGeom prst="rt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Organigramme : Connecteur 6"/>
          <p:cNvSpPr/>
          <p:nvPr/>
        </p:nvSpPr>
        <p:spPr>
          <a:xfrm>
            <a:off x="2194560" y="3478876"/>
            <a:ext cx="290945" cy="27847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Organigramme : Connecteur 7"/>
          <p:cNvSpPr/>
          <p:nvPr/>
        </p:nvSpPr>
        <p:spPr>
          <a:xfrm>
            <a:off x="2917767" y="3757353"/>
            <a:ext cx="274320" cy="2327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Organigramme : Connecteur 8"/>
          <p:cNvSpPr/>
          <p:nvPr/>
        </p:nvSpPr>
        <p:spPr>
          <a:xfrm>
            <a:off x="2751512" y="3399905"/>
            <a:ext cx="241069" cy="21820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Organigramme : Connecteur 9"/>
          <p:cNvSpPr/>
          <p:nvPr/>
        </p:nvSpPr>
        <p:spPr>
          <a:xfrm>
            <a:off x="4015047" y="3478876"/>
            <a:ext cx="252947" cy="245226"/>
          </a:xfrm>
          <a:prstGeom prst="flowChartConnector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Organigramme : Connecteur 10"/>
          <p:cNvSpPr/>
          <p:nvPr/>
        </p:nvSpPr>
        <p:spPr>
          <a:xfrm>
            <a:off x="5295208" y="3958936"/>
            <a:ext cx="290946" cy="246380"/>
          </a:xfrm>
          <a:prstGeom prst="flowChartConnector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Trapèze 11"/>
          <p:cNvSpPr/>
          <p:nvPr/>
        </p:nvSpPr>
        <p:spPr>
          <a:xfrm>
            <a:off x="4605252" y="4630189"/>
            <a:ext cx="2202872" cy="2103120"/>
          </a:xfrm>
          <a:prstGeom prst="trapezoid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Trapèze 12"/>
          <p:cNvSpPr/>
          <p:nvPr/>
        </p:nvSpPr>
        <p:spPr>
          <a:xfrm>
            <a:off x="4754881" y="5561215"/>
            <a:ext cx="1853738" cy="1080654"/>
          </a:xfrm>
          <a:prstGeom prst="trapezoid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Organigramme : Connecteur 13"/>
          <p:cNvSpPr/>
          <p:nvPr/>
        </p:nvSpPr>
        <p:spPr>
          <a:xfrm>
            <a:off x="5515496" y="5315989"/>
            <a:ext cx="332508" cy="307571"/>
          </a:xfrm>
          <a:prstGeom prst="flowChartConnector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ZoneTexte 14"/>
          <p:cNvSpPr txBox="1"/>
          <p:nvPr/>
        </p:nvSpPr>
        <p:spPr>
          <a:xfrm>
            <a:off x="8212974" y="1760512"/>
            <a:ext cx="3532909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A" dirty="0" smtClean="0"/>
              <a:t>Décantation</a:t>
            </a:r>
            <a:endParaRPr lang="fr-CA" dirty="0"/>
          </a:p>
        </p:txBody>
      </p:sp>
      <p:sp>
        <p:nvSpPr>
          <p:cNvPr id="16" name="ZoneTexte 15"/>
          <p:cNvSpPr txBox="1"/>
          <p:nvPr/>
        </p:nvSpPr>
        <p:spPr>
          <a:xfrm>
            <a:off x="8079971" y="3601489"/>
            <a:ext cx="2851265" cy="646331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fr-CA" dirty="0" smtClean="0"/>
              <a:t>Ex : on laisse couler l’eau des patates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52284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ylindre 11"/>
          <p:cNvSpPr/>
          <p:nvPr/>
        </p:nvSpPr>
        <p:spPr>
          <a:xfrm>
            <a:off x="3200400" y="4956258"/>
            <a:ext cx="1596044" cy="1901742"/>
          </a:xfrm>
          <a:prstGeom prst="can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Triangle isocèle 10"/>
          <p:cNvSpPr/>
          <p:nvPr/>
        </p:nvSpPr>
        <p:spPr>
          <a:xfrm rot="10800000">
            <a:off x="3013364" y="3806834"/>
            <a:ext cx="1978429" cy="1521229"/>
          </a:xfrm>
          <a:prstGeom prst="triangle">
            <a:avLst/>
          </a:prstGeom>
          <a:solidFill>
            <a:schemeClr val="tx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Triangle isocèle 8"/>
          <p:cNvSpPr/>
          <p:nvPr/>
        </p:nvSpPr>
        <p:spPr>
          <a:xfrm rot="10800000">
            <a:off x="3358795" y="3670242"/>
            <a:ext cx="1287570" cy="1055716"/>
          </a:xfrm>
          <a:prstGeom prst="triangle">
            <a:avLst/>
          </a:prstGeom>
          <a:solidFill>
            <a:schemeClr val="tx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0" y="0"/>
            <a:ext cx="8535988" cy="1879600"/>
          </a:xfrm>
        </p:spPr>
        <p:txBody>
          <a:bodyPr/>
          <a:lstStyle/>
          <a:p>
            <a:r>
              <a:rPr lang="fr-CA" dirty="0" smtClean="0"/>
              <a:t>On vide le mélange à travers un filtre poreux</a:t>
            </a:r>
            <a:endParaRPr lang="fr-CA" dirty="0"/>
          </a:p>
        </p:txBody>
      </p:sp>
      <p:sp>
        <p:nvSpPr>
          <p:cNvPr id="4" name="Organigramme : Opération manuelle 3"/>
          <p:cNvSpPr/>
          <p:nvPr/>
        </p:nvSpPr>
        <p:spPr>
          <a:xfrm rot="16200000">
            <a:off x="665018" y="1080654"/>
            <a:ext cx="2635135" cy="3416531"/>
          </a:xfrm>
          <a:prstGeom prst="flowChartManualOperation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Triangle rectangle 4"/>
          <p:cNvSpPr/>
          <p:nvPr/>
        </p:nvSpPr>
        <p:spPr>
          <a:xfrm rot="11031202" flipH="1">
            <a:off x="437454" y="3363989"/>
            <a:ext cx="3161277" cy="728710"/>
          </a:xfrm>
          <a:prstGeom prst="rtTriangl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Organigramme : Connecteur 5"/>
          <p:cNvSpPr/>
          <p:nvPr/>
        </p:nvSpPr>
        <p:spPr>
          <a:xfrm>
            <a:off x="980902" y="3084022"/>
            <a:ext cx="299258" cy="290945"/>
          </a:xfrm>
          <a:prstGeom prst="flowChartConnector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Organigramme : Connecteur 6"/>
          <p:cNvSpPr/>
          <p:nvPr/>
        </p:nvSpPr>
        <p:spPr>
          <a:xfrm>
            <a:off x="2291960" y="3188853"/>
            <a:ext cx="315883" cy="324196"/>
          </a:xfrm>
          <a:prstGeom prst="flowChartConnector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Organigramme : Connecteur 7"/>
          <p:cNvSpPr/>
          <p:nvPr/>
        </p:nvSpPr>
        <p:spPr>
          <a:xfrm>
            <a:off x="3833073" y="4231917"/>
            <a:ext cx="339012" cy="299258"/>
          </a:xfrm>
          <a:prstGeom prst="flowChartConnector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Cylindre 12"/>
          <p:cNvSpPr/>
          <p:nvPr/>
        </p:nvSpPr>
        <p:spPr>
          <a:xfrm>
            <a:off x="3200400" y="6060705"/>
            <a:ext cx="1596044" cy="824279"/>
          </a:xfrm>
          <a:prstGeom prst="can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ZoneTexte 13"/>
          <p:cNvSpPr txBox="1"/>
          <p:nvPr/>
        </p:nvSpPr>
        <p:spPr>
          <a:xfrm>
            <a:off x="1933165" y="4413583"/>
            <a:ext cx="1554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Résidu </a:t>
            </a:r>
            <a:endParaRPr lang="fr-CA" dirty="0"/>
          </a:p>
        </p:txBody>
      </p:sp>
      <p:cxnSp>
        <p:nvCxnSpPr>
          <p:cNvPr id="17" name="Connecteur droit avec flèche 16"/>
          <p:cNvCxnSpPr/>
          <p:nvPr/>
        </p:nvCxnSpPr>
        <p:spPr>
          <a:xfrm flipV="1">
            <a:off x="2884514" y="4413583"/>
            <a:ext cx="806338" cy="18466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1800161" y="5804076"/>
            <a:ext cx="1687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err="1" smtClean="0"/>
              <a:t>Fltra</a:t>
            </a:r>
            <a:r>
              <a:rPr lang="fr-CA" dirty="0" smtClean="0"/>
              <a:t> </a:t>
            </a:r>
            <a:endParaRPr lang="fr-CA" dirty="0"/>
          </a:p>
        </p:txBody>
      </p:sp>
      <p:cxnSp>
        <p:nvCxnSpPr>
          <p:cNvPr id="20" name="Connecteur droit avec flèche 19"/>
          <p:cNvCxnSpPr>
            <a:stCxn id="18" idx="2"/>
          </p:cNvCxnSpPr>
          <p:nvPr/>
        </p:nvCxnSpPr>
        <p:spPr>
          <a:xfrm>
            <a:off x="2643903" y="6173408"/>
            <a:ext cx="768022" cy="3899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6641418" y="2935422"/>
            <a:ext cx="4389120" cy="646331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fr-CA" dirty="0" smtClean="0"/>
              <a:t>Ex : la boue reste dans le papier filtre et l’eau passe à travers</a:t>
            </a:r>
            <a:endParaRPr lang="fr-CA" dirty="0"/>
          </a:p>
        </p:txBody>
      </p:sp>
      <p:sp>
        <p:nvSpPr>
          <p:cNvPr id="24" name="ZoneTexte 23"/>
          <p:cNvSpPr txBox="1"/>
          <p:nvPr/>
        </p:nvSpPr>
        <p:spPr>
          <a:xfrm>
            <a:off x="8345978" y="1572152"/>
            <a:ext cx="2435629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A" dirty="0" smtClean="0"/>
              <a:t>filtration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6510948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ylindre 15"/>
          <p:cNvSpPr/>
          <p:nvPr/>
        </p:nvSpPr>
        <p:spPr>
          <a:xfrm rot="17227785">
            <a:off x="3230581" y="1107655"/>
            <a:ext cx="939338" cy="3054014"/>
          </a:xfrm>
          <a:prstGeom prst="can">
            <a:avLst/>
          </a:prstGeom>
          <a:solidFill>
            <a:srgbClr val="00206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" name="ZoneTexte 3"/>
          <p:cNvSpPr txBox="1"/>
          <p:nvPr/>
        </p:nvSpPr>
        <p:spPr>
          <a:xfrm>
            <a:off x="9102437" y="590203"/>
            <a:ext cx="276813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A" dirty="0" smtClean="0"/>
              <a:t>distillation</a:t>
            </a:r>
            <a:endParaRPr lang="fr-CA" dirty="0"/>
          </a:p>
        </p:txBody>
      </p:sp>
      <p:sp>
        <p:nvSpPr>
          <p:cNvPr id="5" name="ZoneTexte 4"/>
          <p:cNvSpPr txBox="1"/>
          <p:nvPr/>
        </p:nvSpPr>
        <p:spPr>
          <a:xfrm>
            <a:off x="8404168" y="1463041"/>
            <a:ext cx="3557847" cy="1200329"/>
          </a:xfrm>
          <a:prstGeom prst="rect">
            <a:avLst/>
          </a:prstGeom>
        </p:spPr>
        <p:style>
          <a:lnRef idx="0">
            <a:scrgbClr r="0" g="0" b="0"/>
          </a:lnRef>
          <a:fillRef idx="1001">
            <a:schemeClr val="dk1"/>
          </a:fillRef>
          <a:effectRef idx="0">
            <a:scrgbClr r="0" g="0" b="0"/>
          </a:effectRef>
          <a:fontRef idx="major"/>
        </p:style>
        <p:txBody>
          <a:bodyPr wrap="square" rtlCol="0">
            <a:spAutoFit/>
          </a:bodyPr>
          <a:lstStyle/>
          <a:p>
            <a:r>
              <a:rPr lang="fr-CA" dirty="0" smtClean="0"/>
              <a:t>Ex : on chauffe à 85 dégrées Celsius , une solution eau (100 dégrées + alcool  79 dégrées)    </a:t>
            </a:r>
          </a:p>
          <a:p>
            <a:endParaRPr lang="fr-CA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315884" y="5265253"/>
            <a:ext cx="1562793" cy="453903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Rectangle 6"/>
          <p:cNvSpPr/>
          <p:nvPr/>
        </p:nvSpPr>
        <p:spPr>
          <a:xfrm>
            <a:off x="116378" y="4971011"/>
            <a:ext cx="2003367" cy="315884"/>
          </a:xfrm>
          <a:prstGeom prst="rect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Trapèze 7"/>
          <p:cNvSpPr/>
          <p:nvPr/>
        </p:nvSpPr>
        <p:spPr>
          <a:xfrm>
            <a:off x="315884" y="3848793"/>
            <a:ext cx="1562793" cy="1122218"/>
          </a:xfrm>
          <a:prstGeom prst="trapezoid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2" name="Connecteur droit 11"/>
          <p:cNvCxnSpPr/>
          <p:nvPr/>
        </p:nvCxnSpPr>
        <p:spPr>
          <a:xfrm>
            <a:off x="714894" y="3385789"/>
            <a:ext cx="8313" cy="1438101"/>
          </a:xfrm>
          <a:prstGeom prst="line">
            <a:avLst/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Trapèze 8"/>
          <p:cNvSpPr/>
          <p:nvPr/>
        </p:nvSpPr>
        <p:spPr>
          <a:xfrm>
            <a:off x="315884" y="4538750"/>
            <a:ext cx="1562793" cy="415636"/>
          </a:xfrm>
          <a:prstGeom prst="trapezoid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Moins 12"/>
          <p:cNvSpPr/>
          <p:nvPr/>
        </p:nvSpPr>
        <p:spPr>
          <a:xfrm rot="16200000">
            <a:off x="108065" y="2464724"/>
            <a:ext cx="2269375" cy="756458"/>
          </a:xfrm>
          <a:prstGeom prst="mathMinus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Cylindre 9"/>
          <p:cNvSpPr/>
          <p:nvPr/>
        </p:nvSpPr>
        <p:spPr>
          <a:xfrm>
            <a:off x="939337" y="3308465"/>
            <a:ext cx="590203" cy="669176"/>
          </a:xfrm>
          <a:prstGeom prst="can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Moins 13"/>
          <p:cNvSpPr/>
          <p:nvPr/>
        </p:nvSpPr>
        <p:spPr>
          <a:xfrm>
            <a:off x="960120" y="1768533"/>
            <a:ext cx="1429789" cy="673331"/>
          </a:xfrm>
          <a:prstGeom prst="mathMinus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Moins 14"/>
          <p:cNvSpPr/>
          <p:nvPr/>
        </p:nvSpPr>
        <p:spPr>
          <a:xfrm rot="986746">
            <a:off x="2039697" y="1766475"/>
            <a:ext cx="518992" cy="762710"/>
          </a:xfrm>
          <a:prstGeom prst="mathMinus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5065033" y="3379006"/>
            <a:ext cx="721693" cy="182896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8379" y="3003639"/>
            <a:ext cx="438950" cy="304826"/>
          </a:xfrm>
          <a:prstGeom prst="rect">
            <a:avLst/>
          </a:prstGeom>
        </p:spPr>
      </p:pic>
      <p:sp>
        <p:nvSpPr>
          <p:cNvPr id="19" name="Organigramme : Disque magnétique 18"/>
          <p:cNvSpPr/>
          <p:nvPr/>
        </p:nvSpPr>
        <p:spPr>
          <a:xfrm>
            <a:off x="4896196" y="3977641"/>
            <a:ext cx="1138844" cy="1832955"/>
          </a:xfrm>
          <a:prstGeom prst="flowChartMagneticDisk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0" name="Organigramme : Disque magnétique 19"/>
          <p:cNvSpPr/>
          <p:nvPr/>
        </p:nvSpPr>
        <p:spPr>
          <a:xfrm>
            <a:off x="4896196" y="4724926"/>
            <a:ext cx="1138844" cy="1080654"/>
          </a:xfrm>
          <a:prstGeom prst="flowChartMagneticDisk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1" name="ZoneTexte 20"/>
          <p:cNvSpPr txBox="1"/>
          <p:nvPr/>
        </p:nvSpPr>
        <p:spPr>
          <a:xfrm>
            <a:off x="7115695" y="4281055"/>
            <a:ext cx="1737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distillat</a:t>
            </a:r>
            <a:endParaRPr lang="fr-CA" dirty="0"/>
          </a:p>
        </p:txBody>
      </p:sp>
      <p:cxnSp>
        <p:nvCxnSpPr>
          <p:cNvPr id="23" name="Connecteur droit avec flèche 22"/>
          <p:cNvCxnSpPr/>
          <p:nvPr/>
        </p:nvCxnSpPr>
        <p:spPr>
          <a:xfrm flipH="1">
            <a:off x="6192983" y="4650387"/>
            <a:ext cx="922712" cy="39069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2277687" y="4212367"/>
            <a:ext cx="1156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résidu</a:t>
            </a:r>
            <a:endParaRPr lang="fr-CA" dirty="0"/>
          </a:p>
        </p:txBody>
      </p:sp>
      <p:cxnSp>
        <p:nvCxnSpPr>
          <p:cNvPr id="27" name="Connecteur droit avec flèche 26"/>
          <p:cNvCxnSpPr/>
          <p:nvPr/>
        </p:nvCxnSpPr>
        <p:spPr>
          <a:xfrm flipH="1">
            <a:off x="1682241" y="4551744"/>
            <a:ext cx="889462" cy="24608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Ellipse 27"/>
          <p:cNvSpPr/>
          <p:nvPr/>
        </p:nvSpPr>
        <p:spPr>
          <a:xfrm>
            <a:off x="1338349" y="5389334"/>
            <a:ext cx="282633" cy="205740"/>
          </a:xfrm>
          <a:prstGeom prst="ellipse">
            <a:avLst/>
          </a:prstGeom>
          <a:solidFill>
            <a:schemeClr val="tx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9" name="ZoneTexte 28"/>
          <p:cNvSpPr txBox="1"/>
          <p:nvPr/>
        </p:nvSpPr>
        <p:spPr>
          <a:xfrm>
            <a:off x="523700" y="1145955"/>
            <a:ext cx="2011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thermomètre</a:t>
            </a:r>
            <a:endParaRPr lang="fr-CA" dirty="0"/>
          </a:p>
        </p:txBody>
      </p:sp>
      <p:cxnSp>
        <p:nvCxnSpPr>
          <p:cNvPr id="31" name="Connecteur droit avec flèche 30"/>
          <p:cNvCxnSpPr/>
          <p:nvPr/>
        </p:nvCxnSpPr>
        <p:spPr>
          <a:xfrm flipH="1">
            <a:off x="723207" y="1779413"/>
            <a:ext cx="38235" cy="14675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2" name="ZoneTexte 31"/>
          <p:cNvSpPr txBox="1"/>
          <p:nvPr/>
        </p:nvSpPr>
        <p:spPr>
          <a:xfrm>
            <a:off x="5334431" y="665018"/>
            <a:ext cx="1781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Condenser à eaux froides</a:t>
            </a:r>
            <a:endParaRPr lang="fr-CA" dirty="0"/>
          </a:p>
        </p:txBody>
      </p:sp>
      <p:cxnSp>
        <p:nvCxnSpPr>
          <p:cNvPr id="34" name="Connecteur droit avec flèche 33"/>
          <p:cNvCxnSpPr/>
          <p:nvPr/>
        </p:nvCxnSpPr>
        <p:spPr>
          <a:xfrm flipH="1">
            <a:off x="4954385" y="1637607"/>
            <a:ext cx="1080655" cy="69826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7" name="ZoneTexte 36"/>
          <p:cNvSpPr txBox="1"/>
          <p:nvPr/>
        </p:nvSpPr>
        <p:spPr>
          <a:xfrm>
            <a:off x="2784764" y="5203767"/>
            <a:ext cx="1870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Plaque </a:t>
            </a:r>
            <a:r>
              <a:rPr lang="fr-CA" dirty="0" err="1" smtClean="0"/>
              <a:t>chauffente</a:t>
            </a:r>
            <a:endParaRPr lang="fr-CA" dirty="0"/>
          </a:p>
        </p:txBody>
      </p:sp>
      <p:cxnSp>
        <p:nvCxnSpPr>
          <p:cNvPr id="39" name="Connecteur droit avec flèche 38"/>
          <p:cNvCxnSpPr/>
          <p:nvPr/>
        </p:nvCxnSpPr>
        <p:spPr>
          <a:xfrm flipH="1" flipV="1">
            <a:off x="2219498" y="5260810"/>
            <a:ext cx="502683" cy="2399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3227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8661862" y="1637607"/>
            <a:ext cx="2909455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CA" dirty="0" smtClean="0"/>
              <a:t>évaporation</a:t>
            </a:r>
            <a:endParaRPr lang="fr-CA" dirty="0"/>
          </a:p>
        </p:txBody>
      </p:sp>
      <p:sp>
        <p:nvSpPr>
          <p:cNvPr id="5" name="Organigramme : Disque magnétique 4"/>
          <p:cNvSpPr/>
          <p:nvPr/>
        </p:nvSpPr>
        <p:spPr>
          <a:xfrm>
            <a:off x="3840480" y="4987636"/>
            <a:ext cx="5195455" cy="1504603"/>
          </a:xfrm>
          <a:prstGeom prst="flowChartMagneticDisk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Organigramme : Disque magnétique 5"/>
          <p:cNvSpPr/>
          <p:nvPr/>
        </p:nvSpPr>
        <p:spPr>
          <a:xfrm>
            <a:off x="3840480" y="5577839"/>
            <a:ext cx="5195455" cy="989215"/>
          </a:xfrm>
          <a:prstGeom prst="flowChartMagneticDisk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Organigramme : Connecteur 6"/>
          <p:cNvSpPr/>
          <p:nvPr/>
        </p:nvSpPr>
        <p:spPr>
          <a:xfrm>
            <a:off x="839585" y="739833"/>
            <a:ext cx="2186248" cy="2103120"/>
          </a:xfrm>
          <a:prstGeom prst="flowChartConnector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Moins 7"/>
          <p:cNvSpPr/>
          <p:nvPr/>
        </p:nvSpPr>
        <p:spPr>
          <a:xfrm rot="709215">
            <a:off x="3040740" y="1868039"/>
            <a:ext cx="922713" cy="241069"/>
          </a:xfrm>
          <a:prstGeom prst="mathMinus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9" name="Moins 8"/>
          <p:cNvSpPr/>
          <p:nvPr/>
        </p:nvSpPr>
        <p:spPr>
          <a:xfrm rot="1659748">
            <a:off x="2564476" y="2601884"/>
            <a:ext cx="922713" cy="241069"/>
          </a:xfrm>
          <a:prstGeom prst="mathMinus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869798">
            <a:off x="3057489" y="1263465"/>
            <a:ext cx="695004" cy="89385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881086">
            <a:off x="1773172" y="3224201"/>
            <a:ext cx="695004" cy="85351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110026">
            <a:off x="2577329" y="512486"/>
            <a:ext cx="695004" cy="85351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192932">
            <a:off x="1815641" y="220001"/>
            <a:ext cx="569436" cy="320955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393004">
            <a:off x="601673" y="2887861"/>
            <a:ext cx="670618" cy="377985"/>
          </a:xfrm>
          <a:prstGeom prst="rect">
            <a:avLst/>
          </a:prstGeom>
        </p:spPr>
      </p:pic>
      <p:sp>
        <p:nvSpPr>
          <p:cNvPr id="17" name="Nuage 16"/>
          <p:cNvSpPr/>
          <p:nvPr/>
        </p:nvSpPr>
        <p:spPr>
          <a:xfrm>
            <a:off x="3898669" y="1191211"/>
            <a:ext cx="2177935" cy="446395"/>
          </a:xfrm>
          <a:prstGeom prst="cloud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3925" y="2246889"/>
            <a:ext cx="2206943" cy="475529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91517" y="555161"/>
            <a:ext cx="2206943" cy="475529"/>
          </a:xfrm>
          <a:prstGeom prst="rect">
            <a:avLst/>
          </a:prstGeom>
        </p:spPr>
      </p:pic>
      <p:sp>
        <p:nvSpPr>
          <p:cNvPr id="22" name="Flèche vers le haut 21"/>
          <p:cNvSpPr/>
          <p:nvPr/>
        </p:nvSpPr>
        <p:spPr>
          <a:xfrm>
            <a:off x="6076604" y="3489267"/>
            <a:ext cx="548640" cy="1129036"/>
          </a:xfrm>
          <a:prstGeom prst="up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89124" y="3534195"/>
            <a:ext cx="603556" cy="1158340"/>
          </a:xfrm>
          <a:prstGeom prst="rect">
            <a:avLst/>
          </a:prstGeom>
        </p:spPr>
      </p:pic>
      <p:sp>
        <p:nvSpPr>
          <p:cNvPr id="25" name="Flèche vers le haut 24"/>
          <p:cNvSpPr/>
          <p:nvPr/>
        </p:nvSpPr>
        <p:spPr>
          <a:xfrm>
            <a:off x="7609168" y="3534195"/>
            <a:ext cx="548640" cy="1129036"/>
          </a:xfrm>
          <a:prstGeom prst="upArrow">
            <a:avLst/>
          </a:prstGeom>
          <a:solidFill>
            <a:schemeClr val="tx1">
              <a:lumMod val="8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6" name="Organigramme : Connecteur 25"/>
          <p:cNvSpPr/>
          <p:nvPr/>
        </p:nvSpPr>
        <p:spPr>
          <a:xfrm>
            <a:off x="6237732" y="6011057"/>
            <a:ext cx="400949" cy="387290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27" name="Image 2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76338" y="5868212"/>
            <a:ext cx="414564" cy="408467"/>
          </a:xfrm>
          <a:prstGeom prst="rect">
            <a:avLst/>
          </a:prstGeom>
        </p:spPr>
      </p:pic>
      <p:pic>
        <p:nvPicPr>
          <p:cNvPr id="28" name="Image 2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791517" y="5980089"/>
            <a:ext cx="414564" cy="408467"/>
          </a:xfrm>
          <a:prstGeom prst="rect">
            <a:avLst/>
          </a:prstGeom>
        </p:spPr>
      </p:pic>
      <p:sp>
        <p:nvSpPr>
          <p:cNvPr id="29" name="ZoneTexte 28"/>
          <p:cNvSpPr txBox="1"/>
          <p:nvPr/>
        </p:nvSpPr>
        <p:spPr>
          <a:xfrm>
            <a:off x="9963296" y="6029015"/>
            <a:ext cx="14059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 smtClean="0"/>
              <a:t>sel</a:t>
            </a:r>
            <a:endParaRPr lang="fr-CA" dirty="0"/>
          </a:p>
        </p:txBody>
      </p:sp>
      <p:cxnSp>
        <p:nvCxnSpPr>
          <p:cNvPr id="31" name="Connecteur droit avec flèche 30"/>
          <p:cNvCxnSpPr/>
          <p:nvPr/>
        </p:nvCxnSpPr>
        <p:spPr>
          <a:xfrm flipH="1" flipV="1">
            <a:off x="8515368" y="6151513"/>
            <a:ext cx="1251447" cy="3280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3726567"/>
      </p:ext>
    </p:extLst>
  </p:cSld>
  <p:clrMapOvr>
    <a:masterClrMapping/>
  </p:clrMapOvr>
</p:sld>
</file>

<file path=ppt/theme/theme1.xml><?xml version="1.0" encoding="utf-8"?>
<a:theme xmlns:a="http://schemas.openxmlformats.org/drawingml/2006/main" name="Secteur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54</TotalTime>
  <Words>87</Words>
  <Application>Microsoft Office PowerPoint</Application>
  <PresentationFormat>Grand écran</PresentationFormat>
  <Paragraphs>20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Century Gothic</vt:lpstr>
      <vt:lpstr>Wingdings 3</vt:lpstr>
      <vt:lpstr>Secteur</vt:lpstr>
      <vt:lpstr>Les procèdes de séparation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procèdes de séparation</dc:title>
  <dc:creator>CSBE</dc:creator>
  <cp:lastModifiedBy>CSBE</cp:lastModifiedBy>
  <cp:revision>7</cp:revision>
  <dcterms:created xsi:type="dcterms:W3CDTF">2020-12-11T15:07:58Z</dcterms:created>
  <dcterms:modified xsi:type="dcterms:W3CDTF">2020-12-11T16:02:46Z</dcterms:modified>
</cp:coreProperties>
</file>