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894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932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87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571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06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815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857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002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90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705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69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6517-98FE-4CDF-90BC-3FD643C0B07A}" type="datetimeFigureOut">
              <a:rPr lang="fr-CA" smtClean="0"/>
              <a:t>2020-12-21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6FDA-997A-420F-9217-D7463EB85F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176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19456"/>
              </p:ext>
            </p:extLst>
          </p:nvPr>
        </p:nvGraphicFramePr>
        <p:xfrm>
          <a:off x="1479665" y="872837"/>
          <a:ext cx="831273" cy="814648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1055252467"/>
                    </a:ext>
                  </a:extLst>
                </a:gridCol>
              </a:tblGrid>
              <a:tr h="814648">
                <a:tc>
                  <a:txBody>
                    <a:bodyPr/>
                    <a:lstStyle/>
                    <a:p>
                      <a:r>
                        <a:rPr lang="fr-CA" sz="1800" dirty="0"/>
                        <a:t>H</a:t>
                      </a:r>
                    </a:p>
                    <a:p>
                      <a:r>
                        <a:rPr lang="fr-CA" sz="1100" dirty="0"/>
                        <a:t>Hydrogène</a:t>
                      </a:r>
                    </a:p>
                    <a:p>
                      <a:r>
                        <a:rPr lang="fr-CA" sz="1600" dirty="0"/>
                        <a:t>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384868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52525"/>
              </p:ext>
            </p:extLst>
          </p:nvPr>
        </p:nvGraphicFramePr>
        <p:xfrm>
          <a:off x="1479664" y="2177935"/>
          <a:ext cx="831273" cy="806335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390981415"/>
                    </a:ext>
                  </a:extLst>
                </a:gridCol>
              </a:tblGrid>
              <a:tr h="806335">
                <a:tc>
                  <a:txBody>
                    <a:bodyPr/>
                    <a:lstStyle/>
                    <a:p>
                      <a:r>
                        <a:rPr lang="fr-CA" dirty="0"/>
                        <a:t>Li</a:t>
                      </a:r>
                    </a:p>
                    <a:p>
                      <a:r>
                        <a:rPr lang="fr-CA" sz="1200" dirty="0"/>
                        <a:t>Lithium</a:t>
                      </a:r>
                    </a:p>
                    <a:p>
                      <a:r>
                        <a:rPr lang="fr-CA" sz="1600" dirty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938580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54181"/>
              </p:ext>
            </p:extLst>
          </p:nvPr>
        </p:nvGraphicFramePr>
        <p:xfrm>
          <a:off x="1479664" y="2984270"/>
          <a:ext cx="831273" cy="847897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2412869059"/>
                    </a:ext>
                  </a:extLst>
                </a:gridCol>
              </a:tblGrid>
              <a:tr h="847897">
                <a:tc>
                  <a:txBody>
                    <a:bodyPr/>
                    <a:lstStyle/>
                    <a:p>
                      <a:r>
                        <a:rPr lang="fr-CA" dirty="0"/>
                        <a:t>Na</a:t>
                      </a:r>
                      <a:endParaRPr lang="fr-CA" sz="1200" dirty="0"/>
                    </a:p>
                    <a:p>
                      <a:r>
                        <a:rPr lang="fr-CA" sz="1200" dirty="0"/>
                        <a:t>Sodium</a:t>
                      </a:r>
                    </a:p>
                    <a:p>
                      <a:r>
                        <a:rPr lang="fr-CA" sz="1600" dirty="0"/>
                        <a:t>11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41646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56673"/>
              </p:ext>
            </p:extLst>
          </p:nvPr>
        </p:nvGraphicFramePr>
        <p:xfrm>
          <a:off x="2310937" y="2984270"/>
          <a:ext cx="831273" cy="847897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2883525903"/>
                    </a:ext>
                  </a:extLst>
                </a:gridCol>
              </a:tblGrid>
              <a:tr h="847897">
                <a:tc>
                  <a:txBody>
                    <a:bodyPr/>
                    <a:lstStyle/>
                    <a:p>
                      <a:r>
                        <a:rPr lang="fr-CA" dirty="0"/>
                        <a:t>Mg</a:t>
                      </a:r>
                    </a:p>
                    <a:p>
                      <a:r>
                        <a:rPr lang="fr-CA" sz="1050" dirty="0"/>
                        <a:t>Magnésium</a:t>
                      </a:r>
                    </a:p>
                    <a:p>
                      <a:r>
                        <a:rPr lang="fr-CA" sz="1600" dirty="0"/>
                        <a:t>12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78175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66791"/>
              </p:ext>
            </p:extLst>
          </p:nvPr>
        </p:nvGraphicFramePr>
        <p:xfrm>
          <a:off x="2310937" y="2177935"/>
          <a:ext cx="831273" cy="806335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169188085"/>
                    </a:ext>
                  </a:extLst>
                </a:gridCol>
              </a:tblGrid>
              <a:tr h="806335">
                <a:tc>
                  <a:txBody>
                    <a:bodyPr/>
                    <a:lstStyle/>
                    <a:p>
                      <a:r>
                        <a:rPr lang="fr-CA" dirty="0"/>
                        <a:t>Be</a:t>
                      </a:r>
                    </a:p>
                    <a:p>
                      <a:r>
                        <a:rPr lang="fr-CA" sz="1200" dirty="0"/>
                        <a:t>Béryllium</a:t>
                      </a:r>
                    </a:p>
                    <a:p>
                      <a:r>
                        <a:rPr lang="fr-CA" sz="1600" dirty="0"/>
                        <a:t>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92997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739173"/>
              </p:ext>
            </p:extLst>
          </p:nvPr>
        </p:nvGraphicFramePr>
        <p:xfrm>
          <a:off x="3973483" y="2177935"/>
          <a:ext cx="835429" cy="806335"/>
        </p:xfrm>
        <a:graphic>
          <a:graphicData uri="http://schemas.openxmlformats.org/drawingml/2006/table">
            <a:tbl>
              <a:tblPr/>
              <a:tblGrid>
                <a:gridCol w="835429">
                  <a:extLst>
                    <a:ext uri="{9D8B030D-6E8A-4147-A177-3AD203B41FA5}">
                      <a16:colId xmlns:a16="http://schemas.microsoft.com/office/drawing/2014/main" val="95592425"/>
                    </a:ext>
                  </a:extLst>
                </a:gridCol>
              </a:tblGrid>
              <a:tr h="806335">
                <a:tc>
                  <a:txBody>
                    <a:bodyPr/>
                    <a:lstStyle/>
                    <a:p>
                      <a:r>
                        <a:rPr lang="fr-CA" dirty="0"/>
                        <a:t>B</a:t>
                      </a:r>
                    </a:p>
                    <a:p>
                      <a:r>
                        <a:rPr lang="fr-CA" sz="1200" dirty="0"/>
                        <a:t>Bore</a:t>
                      </a:r>
                    </a:p>
                    <a:p>
                      <a:r>
                        <a:rPr lang="fr-CA" sz="1600" dirty="0"/>
                        <a:t>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167532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87345"/>
              </p:ext>
            </p:extLst>
          </p:nvPr>
        </p:nvGraphicFramePr>
        <p:xfrm>
          <a:off x="3973482" y="2984270"/>
          <a:ext cx="835429" cy="847897"/>
        </p:xfrm>
        <a:graphic>
          <a:graphicData uri="http://schemas.openxmlformats.org/drawingml/2006/table">
            <a:tbl>
              <a:tblPr/>
              <a:tblGrid>
                <a:gridCol w="835429">
                  <a:extLst>
                    <a:ext uri="{9D8B030D-6E8A-4147-A177-3AD203B41FA5}">
                      <a16:colId xmlns:a16="http://schemas.microsoft.com/office/drawing/2014/main" val="3482676364"/>
                    </a:ext>
                  </a:extLst>
                </a:gridCol>
              </a:tblGrid>
              <a:tr h="847897">
                <a:tc>
                  <a:txBody>
                    <a:bodyPr/>
                    <a:lstStyle/>
                    <a:p>
                      <a:r>
                        <a:rPr lang="fr-CA" dirty="0"/>
                        <a:t>Al</a:t>
                      </a:r>
                    </a:p>
                    <a:p>
                      <a:r>
                        <a:rPr lang="fr-CA" sz="1100" dirty="0"/>
                        <a:t>Aluminium</a:t>
                      </a:r>
                    </a:p>
                    <a:p>
                      <a:r>
                        <a:rPr lang="fr-CA" sz="1600" dirty="0"/>
                        <a:t>13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762516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58427"/>
              </p:ext>
            </p:extLst>
          </p:nvPr>
        </p:nvGraphicFramePr>
        <p:xfrm>
          <a:off x="2310936" y="3832167"/>
          <a:ext cx="831273" cy="847898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2006020992"/>
                    </a:ext>
                  </a:extLst>
                </a:gridCol>
              </a:tblGrid>
              <a:tr h="847898">
                <a:tc>
                  <a:txBody>
                    <a:bodyPr/>
                    <a:lstStyle/>
                    <a:p>
                      <a:r>
                        <a:rPr lang="fr-CA" dirty="0"/>
                        <a:t>Ca</a:t>
                      </a:r>
                    </a:p>
                    <a:p>
                      <a:r>
                        <a:rPr lang="fr-CA" sz="1100" dirty="0"/>
                        <a:t>Calcium</a:t>
                      </a:r>
                    </a:p>
                    <a:p>
                      <a:r>
                        <a:rPr lang="fr-CA" sz="1600" dirty="0"/>
                        <a:t>20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91212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54840"/>
              </p:ext>
            </p:extLst>
          </p:nvPr>
        </p:nvGraphicFramePr>
        <p:xfrm>
          <a:off x="1479663" y="3832168"/>
          <a:ext cx="831273" cy="847897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4235110384"/>
                    </a:ext>
                  </a:extLst>
                </a:gridCol>
              </a:tblGrid>
              <a:tr h="847897">
                <a:tc>
                  <a:txBody>
                    <a:bodyPr/>
                    <a:lstStyle/>
                    <a:p>
                      <a:r>
                        <a:rPr lang="fr-CA" dirty="0"/>
                        <a:t>K</a:t>
                      </a:r>
                    </a:p>
                    <a:p>
                      <a:r>
                        <a:rPr lang="fr-CA" sz="1100" dirty="0"/>
                        <a:t>Potassium</a:t>
                      </a:r>
                    </a:p>
                    <a:p>
                      <a:r>
                        <a:rPr lang="fr-CA" sz="1600" dirty="0"/>
                        <a:t>19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72541"/>
                  </a:ext>
                </a:extLst>
              </a:tr>
            </a:tbl>
          </a:graphicData>
        </a:graphic>
      </p:graphicFrame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2492431" y="1330037"/>
            <a:ext cx="1178421" cy="324831"/>
          </a:xfrm>
        </p:spPr>
        <p:txBody>
          <a:bodyPr>
            <a:noAutofit/>
          </a:bodyPr>
          <a:lstStyle/>
          <a:p>
            <a:r>
              <a:rPr lang="fr-CA" sz="24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Métaux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3973480" y="2177935"/>
            <a:ext cx="2" cy="8063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5D11C2F-6C64-4DE8-98C8-175A2E293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09812"/>
              </p:ext>
            </p:extLst>
          </p:nvPr>
        </p:nvGraphicFramePr>
        <p:xfrm>
          <a:off x="4804751" y="2984270"/>
          <a:ext cx="831271" cy="847897"/>
        </p:xfrm>
        <a:graphic>
          <a:graphicData uri="http://schemas.openxmlformats.org/drawingml/2006/table">
            <a:tbl>
              <a:tblPr/>
              <a:tblGrid>
                <a:gridCol w="831271">
                  <a:extLst>
                    <a:ext uri="{9D8B030D-6E8A-4147-A177-3AD203B41FA5}">
                      <a16:colId xmlns:a16="http://schemas.microsoft.com/office/drawing/2014/main" val="55496112"/>
                    </a:ext>
                  </a:extLst>
                </a:gridCol>
              </a:tblGrid>
              <a:tr h="847897">
                <a:tc>
                  <a:txBody>
                    <a:bodyPr/>
                    <a:lstStyle/>
                    <a:p>
                      <a:r>
                        <a:rPr lang="fr-CA" dirty="0"/>
                        <a:t>Si</a:t>
                      </a:r>
                    </a:p>
                    <a:p>
                      <a:r>
                        <a:rPr lang="fr-CA" sz="1100" dirty="0"/>
                        <a:t>Silicium</a:t>
                      </a:r>
                    </a:p>
                    <a:p>
                      <a:r>
                        <a:rPr lang="fr-CA" sz="1600" dirty="0"/>
                        <a:t>14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4577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A407B95-99D8-48EC-86D8-2E8D41347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11100"/>
              </p:ext>
            </p:extLst>
          </p:nvPr>
        </p:nvGraphicFramePr>
        <p:xfrm>
          <a:off x="4804751" y="2177935"/>
          <a:ext cx="831271" cy="806335"/>
        </p:xfrm>
        <a:graphic>
          <a:graphicData uri="http://schemas.openxmlformats.org/drawingml/2006/table">
            <a:tbl>
              <a:tblPr/>
              <a:tblGrid>
                <a:gridCol w="831271">
                  <a:extLst>
                    <a:ext uri="{9D8B030D-6E8A-4147-A177-3AD203B41FA5}">
                      <a16:colId xmlns:a16="http://schemas.microsoft.com/office/drawing/2014/main" val="653628651"/>
                    </a:ext>
                  </a:extLst>
                </a:gridCol>
              </a:tblGrid>
              <a:tr h="806335">
                <a:tc>
                  <a:txBody>
                    <a:bodyPr/>
                    <a:lstStyle/>
                    <a:p>
                      <a:r>
                        <a:rPr lang="fr-CA" dirty="0"/>
                        <a:t>C</a:t>
                      </a:r>
                    </a:p>
                    <a:p>
                      <a:r>
                        <a:rPr lang="fr-CA" sz="1100" dirty="0"/>
                        <a:t>Carbone</a:t>
                      </a:r>
                    </a:p>
                    <a:p>
                      <a:r>
                        <a:rPr lang="fr-CA" sz="1600" dirty="0"/>
                        <a:t>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299146"/>
                  </a:ext>
                </a:extLst>
              </a:tr>
            </a:tbl>
          </a:graphicData>
        </a:graphic>
      </p:graphicFrame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F7DBF7D-E817-4DA0-B703-56582E32B792}"/>
              </a:ext>
            </a:extLst>
          </p:cNvPr>
          <p:cNvCxnSpPr>
            <a:cxnSpLocks/>
          </p:cNvCxnSpPr>
          <p:nvPr/>
        </p:nvCxnSpPr>
        <p:spPr>
          <a:xfrm>
            <a:off x="4804751" y="2984270"/>
            <a:ext cx="0" cy="8478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C51A37A-DF9D-4386-B280-8AAEE6F38465}"/>
              </a:ext>
            </a:extLst>
          </p:cNvPr>
          <p:cNvCxnSpPr>
            <a:cxnSpLocks/>
          </p:cNvCxnSpPr>
          <p:nvPr/>
        </p:nvCxnSpPr>
        <p:spPr>
          <a:xfrm>
            <a:off x="3973480" y="2984270"/>
            <a:ext cx="83127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98DB8C02-C4F4-4136-9496-5CE63C4A8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74547"/>
              </p:ext>
            </p:extLst>
          </p:nvPr>
        </p:nvGraphicFramePr>
        <p:xfrm>
          <a:off x="5636019" y="2182873"/>
          <a:ext cx="831271" cy="801397"/>
        </p:xfrm>
        <a:graphic>
          <a:graphicData uri="http://schemas.openxmlformats.org/drawingml/2006/table">
            <a:tbl>
              <a:tblPr/>
              <a:tblGrid>
                <a:gridCol w="831271">
                  <a:extLst>
                    <a:ext uri="{9D8B030D-6E8A-4147-A177-3AD203B41FA5}">
                      <a16:colId xmlns:a16="http://schemas.microsoft.com/office/drawing/2014/main" val="3032754939"/>
                    </a:ext>
                  </a:extLst>
                </a:gridCol>
              </a:tblGrid>
              <a:tr h="801397">
                <a:tc>
                  <a:txBody>
                    <a:bodyPr/>
                    <a:lstStyle/>
                    <a:p>
                      <a:r>
                        <a:rPr lang="fr-CA" dirty="0"/>
                        <a:t>N</a:t>
                      </a:r>
                    </a:p>
                    <a:p>
                      <a:r>
                        <a:rPr lang="fr-CA" sz="1100" dirty="0"/>
                        <a:t>Azote</a:t>
                      </a:r>
                    </a:p>
                    <a:p>
                      <a:r>
                        <a:rPr lang="fr-CA" sz="1600" dirty="0"/>
                        <a:t>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959594"/>
                  </a:ext>
                </a:extLst>
              </a:tr>
            </a:tbl>
          </a:graphicData>
        </a:graphic>
      </p:graphicFrame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D7409829-FE53-4112-B27A-B73F4AF49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60185"/>
              </p:ext>
            </p:extLst>
          </p:nvPr>
        </p:nvGraphicFramePr>
        <p:xfrm>
          <a:off x="6463129" y="2182873"/>
          <a:ext cx="831267" cy="801396"/>
        </p:xfrm>
        <a:graphic>
          <a:graphicData uri="http://schemas.openxmlformats.org/drawingml/2006/table">
            <a:tbl>
              <a:tblPr/>
              <a:tblGrid>
                <a:gridCol w="831267">
                  <a:extLst>
                    <a:ext uri="{9D8B030D-6E8A-4147-A177-3AD203B41FA5}">
                      <a16:colId xmlns:a16="http://schemas.microsoft.com/office/drawing/2014/main" val="3989140249"/>
                    </a:ext>
                  </a:extLst>
                </a:gridCol>
              </a:tblGrid>
              <a:tr h="801396">
                <a:tc>
                  <a:txBody>
                    <a:bodyPr/>
                    <a:lstStyle/>
                    <a:p>
                      <a:r>
                        <a:rPr lang="fr-CA" dirty="0"/>
                        <a:t>O</a:t>
                      </a:r>
                    </a:p>
                    <a:p>
                      <a:r>
                        <a:rPr lang="fr-CA" sz="1100" dirty="0"/>
                        <a:t>Oxygène</a:t>
                      </a:r>
                    </a:p>
                    <a:p>
                      <a:r>
                        <a:rPr lang="fr-CA" sz="1600" dirty="0"/>
                        <a:t>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079060"/>
                  </a:ext>
                </a:extLst>
              </a:tr>
            </a:tbl>
          </a:graphicData>
        </a:graphic>
      </p:graphicFrame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7F9CC081-CE69-487A-B073-52850945B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232453"/>
              </p:ext>
            </p:extLst>
          </p:nvPr>
        </p:nvGraphicFramePr>
        <p:xfrm>
          <a:off x="5636019" y="2994991"/>
          <a:ext cx="831267" cy="837176"/>
        </p:xfrm>
        <a:graphic>
          <a:graphicData uri="http://schemas.openxmlformats.org/drawingml/2006/table">
            <a:tbl>
              <a:tblPr/>
              <a:tblGrid>
                <a:gridCol w="831267">
                  <a:extLst>
                    <a:ext uri="{9D8B030D-6E8A-4147-A177-3AD203B41FA5}">
                      <a16:colId xmlns:a16="http://schemas.microsoft.com/office/drawing/2014/main" val="2088592170"/>
                    </a:ext>
                  </a:extLst>
                </a:gridCol>
              </a:tblGrid>
              <a:tr h="837176">
                <a:tc>
                  <a:txBody>
                    <a:bodyPr/>
                    <a:lstStyle/>
                    <a:p>
                      <a:r>
                        <a:rPr lang="fr-CA" dirty="0"/>
                        <a:t>P</a:t>
                      </a:r>
                    </a:p>
                    <a:p>
                      <a:r>
                        <a:rPr lang="fr-CA" sz="1100" dirty="0"/>
                        <a:t>Phosphore</a:t>
                      </a:r>
                    </a:p>
                    <a:p>
                      <a:r>
                        <a:rPr lang="fr-CA" sz="1600" dirty="0"/>
                        <a:t>15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577359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87A8D2EC-C418-4E03-8CB5-ACD068F93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60276"/>
              </p:ext>
            </p:extLst>
          </p:nvPr>
        </p:nvGraphicFramePr>
        <p:xfrm>
          <a:off x="6467944" y="2994990"/>
          <a:ext cx="826447" cy="837176"/>
        </p:xfrm>
        <a:graphic>
          <a:graphicData uri="http://schemas.openxmlformats.org/drawingml/2006/table">
            <a:tbl>
              <a:tblPr/>
              <a:tblGrid>
                <a:gridCol w="826447">
                  <a:extLst>
                    <a:ext uri="{9D8B030D-6E8A-4147-A177-3AD203B41FA5}">
                      <a16:colId xmlns:a16="http://schemas.microsoft.com/office/drawing/2014/main" val="512315852"/>
                    </a:ext>
                  </a:extLst>
                </a:gridCol>
              </a:tblGrid>
              <a:tr h="837176">
                <a:tc>
                  <a:txBody>
                    <a:bodyPr/>
                    <a:lstStyle/>
                    <a:p>
                      <a:r>
                        <a:rPr lang="fr-CA" dirty="0"/>
                        <a:t>S</a:t>
                      </a:r>
                    </a:p>
                    <a:p>
                      <a:r>
                        <a:rPr lang="fr-CA" sz="1100" dirty="0"/>
                        <a:t>Soufre</a:t>
                      </a:r>
                    </a:p>
                    <a:p>
                      <a:r>
                        <a:rPr lang="fr-CA" sz="1600" dirty="0"/>
                        <a:t>16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99770"/>
                  </a:ext>
                </a:extLst>
              </a:tr>
            </a:tbl>
          </a:graphicData>
        </a:graphic>
      </p:graphicFrame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7F578744-4229-43EA-A185-51849ADC2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67984"/>
              </p:ext>
            </p:extLst>
          </p:nvPr>
        </p:nvGraphicFramePr>
        <p:xfrm>
          <a:off x="8121483" y="2994987"/>
          <a:ext cx="831273" cy="837176"/>
        </p:xfrm>
        <a:graphic>
          <a:graphicData uri="http://schemas.openxmlformats.org/drawingml/2006/table">
            <a:tbl>
              <a:tblPr/>
              <a:tblGrid>
                <a:gridCol w="831273">
                  <a:extLst>
                    <a:ext uri="{9D8B030D-6E8A-4147-A177-3AD203B41FA5}">
                      <a16:colId xmlns:a16="http://schemas.microsoft.com/office/drawing/2014/main" val="658217496"/>
                    </a:ext>
                  </a:extLst>
                </a:gridCol>
              </a:tblGrid>
              <a:tr h="837176">
                <a:tc>
                  <a:txBody>
                    <a:bodyPr/>
                    <a:lstStyle/>
                    <a:p>
                      <a:r>
                        <a:rPr lang="fr-CA" dirty="0"/>
                        <a:t>Ar</a:t>
                      </a:r>
                    </a:p>
                    <a:p>
                      <a:r>
                        <a:rPr lang="fr-CA" sz="1100" dirty="0"/>
                        <a:t>Argon</a:t>
                      </a:r>
                    </a:p>
                    <a:p>
                      <a:r>
                        <a:rPr lang="fr-CA" sz="1600" dirty="0"/>
                        <a:t>18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291379"/>
                  </a:ext>
                </a:extLst>
              </a:tr>
            </a:tbl>
          </a:graphicData>
        </a:graphic>
      </p:graphicFrame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B9780F5B-65CC-4D17-9293-D09A6776B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81752"/>
              </p:ext>
            </p:extLst>
          </p:nvPr>
        </p:nvGraphicFramePr>
        <p:xfrm>
          <a:off x="8117322" y="1380202"/>
          <a:ext cx="835429" cy="806335"/>
        </p:xfrm>
        <a:graphic>
          <a:graphicData uri="http://schemas.openxmlformats.org/drawingml/2006/table">
            <a:tbl>
              <a:tblPr/>
              <a:tblGrid>
                <a:gridCol w="835429">
                  <a:extLst>
                    <a:ext uri="{9D8B030D-6E8A-4147-A177-3AD203B41FA5}">
                      <a16:colId xmlns:a16="http://schemas.microsoft.com/office/drawing/2014/main" val="583565661"/>
                    </a:ext>
                  </a:extLst>
                </a:gridCol>
              </a:tblGrid>
              <a:tr h="806335">
                <a:tc>
                  <a:txBody>
                    <a:bodyPr/>
                    <a:lstStyle/>
                    <a:p>
                      <a:r>
                        <a:rPr lang="fr-CA" sz="1800" dirty="0"/>
                        <a:t>He</a:t>
                      </a:r>
                    </a:p>
                    <a:p>
                      <a:r>
                        <a:rPr lang="fr-CA" sz="1200" dirty="0"/>
                        <a:t>Hélium</a:t>
                      </a:r>
                    </a:p>
                    <a:p>
                      <a:r>
                        <a:rPr lang="fr-CA" sz="1600" dirty="0"/>
                        <a:t>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004538"/>
                  </a:ext>
                </a:extLst>
              </a:tr>
            </a:tbl>
          </a:graphicData>
        </a:graphic>
      </p:graphicFrame>
      <p:graphicFrame>
        <p:nvGraphicFramePr>
          <p:cNvPr id="27" name="Tableau 26">
            <a:extLst>
              <a:ext uri="{FF2B5EF4-FFF2-40B4-BE49-F238E27FC236}">
                <a16:creationId xmlns:a16="http://schemas.microsoft.com/office/drawing/2014/main" id="{856859D8-7CBE-4D75-8AC9-C5C847EE7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15293"/>
              </p:ext>
            </p:extLst>
          </p:nvPr>
        </p:nvGraphicFramePr>
        <p:xfrm>
          <a:off x="7294391" y="2994989"/>
          <a:ext cx="836967" cy="837176"/>
        </p:xfrm>
        <a:graphic>
          <a:graphicData uri="http://schemas.openxmlformats.org/drawingml/2006/table">
            <a:tbl>
              <a:tblPr/>
              <a:tblGrid>
                <a:gridCol w="836967">
                  <a:extLst>
                    <a:ext uri="{9D8B030D-6E8A-4147-A177-3AD203B41FA5}">
                      <a16:colId xmlns:a16="http://schemas.microsoft.com/office/drawing/2014/main" val="3618004801"/>
                    </a:ext>
                  </a:extLst>
                </a:gridCol>
              </a:tblGrid>
              <a:tr h="837176">
                <a:tc>
                  <a:txBody>
                    <a:bodyPr/>
                    <a:lstStyle/>
                    <a:p>
                      <a:r>
                        <a:rPr lang="fr-CA" dirty="0"/>
                        <a:t>Cl</a:t>
                      </a:r>
                    </a:p>
                    <a:p>
                      <a:r>
                        <a:rPr lang="fr-CA" sz="1100" dirty="0"/>
                        <a:t>Chlore</a:t>
                      </a:r>
                    </a:p>
                    <a:p>
                      <a:r>
                        <a:rPr lang="fr-CA" sz="1600" dirty="0"/>
                        <a:t>17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736419"/>
                  </a:ext>
                </a:extLst>
              </a:tr>
            </a:tbl>
          </a:graphicData>
        </a:graphic>
      </p:graphicFrame>
      <p:graphicFrame>
        <p:nvGraphicFramePr>
          <p:cNvPr id="28" name="Tableau 27">
            <a:extLst>
              <a:ext uri="{FF2B5EF4-FFF2-40B4-BE49-F238E27FC236}">
                <a16:creationId xmlns:a16="http://schemas.microsoft.com/office/drawing/2014/main" id="{87F89C75-364F-4619-893E-673B2F1FE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145500"/>
              </p:ext>
            </p:extLst>
          </p:nvPr>
        </p:nvGraphicFramePr>
        <p:xfrm>
          <a:off x="8131358" y="2177934"/>
          <a:ext cx="821398" cy="817053"/>
        </p:xfrm>
        <a:graphic>
          <a:graphicData uri="http://schemas.openxmlformats.org/drawingml/2006/table">
            <a:tbl>
              <a:tblPr/>
              <a:tblGrid>
                <a:gridCol w="821398">
                  <a:extLst>
                    <a:ext uri="{9D8B030D-6E8A-4147-A177-3AD203B41FA5}">
                      <a16:colId xmlns:a16="http://schemas.microsoft.com/office/drawing/2014/main" val="380002275"/>
                    </a:ext>
                  </a:extLst>
                </a:gridCol>
              </a:tblGrid>
              <a:tr h="817053">
                <a:tc>
                  <a:txBody>
                    <a:bodyPr/>
                    <a:lstStyle/>
                    <a:p>
                      <a:r>
                        <a:rPr lang="fr-CA" dirty="0"/>
                        <a:t>Ne</a:t>
                      </a:r>
                    </a:p>
                    <a:p>
                      <a:r>
                        <a:rPr lang="fr-CA" sz="1100" dirty="0"/>
                        <a:t>Néon</a:t>
                      </a:r>
                    </a:p>
                    <a:p>
                      <a:r>
                        <a:rPr lang="fr-CA" sz="1600" dirty="0"/>
                        <a:t>10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74097"/>
                  </a:ext>
                </a:extLst>
              </a:tr>
            </a:tbl>
          </a:graphicData>
        </a:graphic>
      </p:graphicFrame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688A2357-F1FC-4A14-BEA6-A62D40D59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67007"/>
              </p:ext>
            </p:extLst>
          </p:nvPr>
        </p:nvGraphicFramePr>
        <p:xfrm>
          <a:off x="7300091" y="2182873"/>
          <a:ext cx="831267" cy="801396"/>
        </p:xfrm>
        <a:graphic>
          <a:graphicData uri="http://schemas.openxmlformats.org/drawingml/2006/table">
            <a:tbl>
              <a:tblPr/>
              <a:tblGrid>
                <a:gridCol w="831267">
                  <a:extLst>
                    <a:ext uri="{9D8B030D-6E8A-4147-A177-3AD203B41FA5}">
                      <a16:colId xmlns:a16="http://schemas.microsoft.com/office/drawing/2014/main" val="501452264"/>
                    </a:ext>
                  </a:extLst>
                </a:gridCol>
              </a:tblGrid>
              <a:tr h="801396">
                <a:tc>
                  <a:txBody>
                    <a:bodyPr/>
                    <a:lstStyle/>
                    <a:p>
                      <a:r>
                        <a:rPr lang="fr-CA" dirty="0"/>
                        <a:t>F</a:t>
                      </a:r>
                    </a:p>
                    <a:p>
                      <a:r>
                        <a:rPr lang="fr-CA" sz="1100" dirty="0"/>
                        <a:t>Fluor</a:t>
                      </a:r>
                    </a:p>
                    <a:p>
                      <a:r>
                        <a:rPr lang="fr-CA" sz="1600" dirty="0"/>
                        <a:t>9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74189"/>
                  </a:ext>
                </a:extLst>
              </a:tr>
            </a:tbl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5FD5A8D7-D280-47A4-A4B8-123A5F6CF11D}"/>
              </a:ext>
            </a:extLst>
          </p:cNvPr>
          <p:cNvSpPr txBox="1"/>
          <p:nvPr/>
        </p:nvSpPr>
        <p:spPr>
          <a:xfrm>
            <a:off x="4635394" y="4146265"/>
            <a:ext cx="186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>
                <a:solidFill>
                  <a:schemeClr val="accent1">
                    <a:lumMod val="50000"/>
                  </a:schemeClr>
                </a:solidFill>
              </a:rPr>
              <a:t>MétalloÏdes</a:t>
            </a:r>
            <a:endParaRPr lang="fr-C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E79B6CA-FE94-4823-8C41-BA37659AC528}"/>
              </a:ext>
            </a:extLst>
          </p:cNvPr>
          <p:cNvSpPr txBox="1"/>
          <p:nvPr/>
        </p:nvSpPr>
        <p:spPr>
          <a:xfrm>
            <a:off x="5822929" y="1273899"/>
            <a:ext cx="1889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chemeClr val="accent1">
                    <a:lumMod val="75000"/>
                  </a:schemeClr>
                </a:solidFill>
              </a:rPr>
              <a:t>Non-Métaux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EDF9BA2-3D41-4F5B-8DBC-74116D3A23FF}"/>
              </a:ext>
            </a:extLst>
          </p:cNvPr>
          <p:cNvSpPr txBox="1"/>
          <p:nvPr/>
        </p:nvSpPr>
        <p:spPr>
          <a:xfrm rot="18973620">
            <a:off x="1515049" y="5148746"/>
            <a:ext cx="1096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0000"/>
                </a:solidFill>
              </a:rPr>
              <a:t>Alcalin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35633E8-4E99-4874-B10B-A94C033A7922}"/>
              </a:ext>
            </a:extLst>
          </p:cNvPr>
          <p:cNvSpPr txBox="1"/>
          <p:nvPr/>
        </p:nvSpPr>
        <p:spPr>
          <a:xfrm rot="18979830">
            <a:off x="2349212" y="5148746"/>
            <a:ext cx="222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Acalino-terreux</a:t>
            </a:r>
            <a:endParaRPr lang="fr-CA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A485171-6BA8-48EA-9AF4-910B6F8C1969}"/>
              </a:ext>
            </a:extLst>
          </p:cNvPr>
          <p:cNvSpPr txBox="1"/>
          <p:nvPr/>
        </p:nvSpPr>
        <p:spPr>
          <a:xfrm rot="18812677">
            <a:off x="5572270" y="5300097"/>
            <a:ext cx="148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FFC000"/>
                </a:solidFill>
              </a:rPr>
              <a:t>Halogène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30B4A63-4422-4283-8DFE-8112804EF9B3}"/>
              </a:ext>
            </a:extLst>
          </p:cNvPr>
          <p:cNvSpPr txBox="1"/>
          <p:nvPr/>
        </p:nvSpPr>
        <p:spPr>
          <a:xfrm>
            <a:off x="6994084" y="4753104"/>
            <a:ext cx="2216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00B0F0"/>
                </a:solidFill>
              </a:rPr>
              <a:t>Gaz</a:t>
            </a:r>
            <a:r>
              <a:rPr lang="fr-CA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CA" sz="2400" dirty="0">
                <a:solidFill>
                  <a:srgbClr val="00B0F0"/>
                </a:solidFill>
              </a:rPr>
              <a:t>inertes</a:t>
            </a:r>
          </a:p>
          <a:p>
            <a:r>
              <a:rPr lang="fr-CA" sz="2400" dirty="0">
                <a:solidFill>
                  <a:srgbClr val="00B0F0"/>
                </a:solidFill>
              </a:rPr>
              <a:t>Gaz rares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5170020-4ED7-4115-9915-3656C310CF06}"/>
              </a:ext>
            </a:extLst>
          </p:cNvPr>
          <p:cNvSpPr txBox="1"/>
          <p:nvPr/>
        </p:nvSpPr>
        <p:spPr>
          <a:xfrm>
            <a:off x="2999674" y="274985"/>
            <a:ext cx="444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Tableau périodique de </a:t>
            </a:r>
            <a:r>
              <a:rPr lang="fr-CA" sz="2400" dirty="0" err="1"/>
              <a:t>Mendeleiv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6997354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Grand écran</PresentationFormat>
  <Paragraphs>69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Métaux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Gabriel</cp:lastModifiedBy>
  <cp:revision>8</cp:revision>
  <dcterms:created xsi:type="dcterms:W3CDTF">2020-12-10T20:54:13Z</dcterms:created>
  <dcterms:modified xsi:type="dcterms:W3CDTF">2020-12-21T15:38:32Z</dcterms:modified>
</cp:coreProperties>
</file>