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50" d="100"/>
          <a:sy n="50" d="100"/>
        </p:scale>
        <p:origin x="160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373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10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82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768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438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516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537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793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775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454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376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471A4-CF5E-429B-9D0F-7289773D491B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AB6EA-D96F-4C33-8D26-5E61A60241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137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Philosophe" TargetMode="External"/><Relationship Id="rId13" Type="http://schemas.openxmlformats.org/officeDocument/2006/relationships/hyperlink" Target="https://fr.wikipedia.org/wiki/M%C3%A9thode_exp%C3%A9rimentale" TargetMode="External"/><Relationship Id="rId3" Type="http://schemas.openxmlformats.org/officeDocument/2006/relationships/hyperlink" Target="https://fr.wikipedia.org/wiki/Antoine_Lavoisier#cite_note-:0-1" TargetMode="External"/><Relationship Id="rId7" Type="http://schemas.openxmlformats.org/officeDocument/2006/relationships/hyperlink" Target="https://fr.wikipedia.org/wiki/Chimiste" TargetMode="External"/><Relationship Id="rId12" Type="http://schemas.openxmlformats.org/officeDocument/2006/relationships/hyperlink" Target="https://fr.wikipedia.org/wiki/M%C3%A9thode_scientifique" TargetMode="External"/><Relationship Id="rId2" Type="http://schemas.openxmlformats.org/officeDocument/2006/relationships/hyperlink" Target="https://fr.wikipedia.org/wiki/Ci-devant" TargetMode="Externa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Antoine_Lavoisier#cite_note-2" TargetMode="External"/><Relationship Id="rId11" Type="http://schemas.openxmlformats.org/officeDocument/2006/relationships/hyperlink" Target="https://fr.wikipedia.org/wiki/Chimie" TargetMode="External"/><Relationship Id="rId5" Type="http://schemas.openxmlformats.org/officeDocument/2006/relationships/hyperlink" Target="https://fr.wikipedia.org/wiki/Guillotine" TargetMode="External"/><Relationship Id="rId15" Type="http://schemas.openxmlformats.org/officeDocument/2006/relationships/hyperlink" Target="https://fr.wikipedia.org/wiki/M%C3%A9canique_(science)" TargetMode="External"/><Relationship Id="rId10" Type="http://schemas.openxmlformats.org/officeDocument/2006/relationships/hyperlink" Target="https://fr.wikipedia.org/wiki/France" TargetMode="External"/><Relationship Id="rId4" Type="http://schemas.openxmlformats.org/officeDocument/2006/relationships/hyperlink" Target="https://fr.wikipedia.org/wiki/Paris" TargetMode="External"/><Relationship Id="rId9" Type="http://schemas.openxmlformats.org/officeDocument/2006/relationships/hyperlink" Target="https://fr.wikipedia.org/wiki/%C3%89conomiste" TargetMode="External"/><Relationship Id="rId14" Type="http://schemas.openxmlformats.org/officeDocument/2006/relationships/hyperlink" Target="https://fr.wikipedia.org/wiki/%C3%89quation_chimiq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27264" y="3970114"/>
            <a:ext cx="11604459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l">
              <a:lnSpc>
                <a:spcPct val="100000"/>
              </a:lnSpc>
            </a:pPr>
            <a:r>
              <a:rPr lang="fr-CA" b="1" dirty="0"/>
              <a:t>Antoine Laurent Lavoisier</a:t>
            </a:r>
            <a:r>
              <a:rPr lang="fr-CA" dirty="0"/>
              <a:t>, </a:t>
            </a:r>
            <a:r>
              <a:rPr lang="fr-CA" dirty="0">
                <a:hlinkClick r:id="rId2" tooltip="Ci-devant"/>
              </a:rPr>
              <a:t>ci-devant</a:t>
            </a:r>
            <a:r>
              <a:rPr lang="fr-CA" dirty="0"/>
              <a:t> </a:t>
            </a:r>
            <a:r>
              <a:rPr lang="fr-CA" b="1" dirty="0"/>
              <a:t>de Lavoisier</a:t>
            </a:r>
            <a:r>
              <a:rPr lang="fr-CA" dirty="0"/>
              <a:t>, né le </a:t>
            </a:r>
            <a:r>
              <a:rPr lang="fr-CA" sz="1800" dirty="0" smtClean="0"/>
              <a:t>26 août 1743</a:t>
            </a:r>
            <a:r>
              <a:rPr lang="fr-CA" baseline="30000" dirty="0">
                <a:hlinkClick r:id="rId3"/>
              </a:rPr>
              <a:t>1</a:t>
            </a:r>
            <a:r>
              <a:rPr lang="fr-CA" dirty="0"/>
              <a:t> à </a:t>
            </a:r>
            <a:r>
              <a:rPr lang="fr-CA" dirty="0">
                <a:hlinkClick r:id="rId4" tooltip="Paris"/>
              </a:rPr>
              <a:t>Paris</a:t>
            </a:r>
            <a:r>
              <a:rPr lang="fr-CA" dirty="0"/>
              <a:t> et </a:t>
            </a:r>
            <a:endParaRPr lang="fr-CA" dirty="0" smtClean="0"/>
          </a:p>
          <a:p>
            <a:pPr lvl="0" algn="l">
              <a:lnSpc>
                <a:spcPct val="100000"/>
              </a:lnSpc>
            </a:pPr>
            <a:r>
              <a:rPr lang="fr-CA" dirty="0" smtClean="0">
                <a:hlinkClick r:id="rId5" tooltip="Guillotine"/>
              </a:rPr>
              <a:t>guillotiné</a:t>
            </a:r>
            <a:r>
              <a:rPr lang="fr-CA" dirty="0"/>
              <a:t> le </a:t>
            </a:r>
            <a:r>
              <a:rPr lang="fr-CA" sz="1800" dirty="0" smtClean="0"/>
              <a:t>8 mai 1794</a:t>
            </a:r>
            <a:r>
              <a:rPr lang="fr-CA" baseline="30000" dirty="0">
                <a:hlinkClick r:id="rId3"/>
              </a:rPr>
              <a:t>1</a:t>
            </a:r>
            <a:r>
              <a:rPr lang="fr-CA" baseline="30000" dirty="0"/>
              <a:t>,</a:t>
            </a:r>
            <a:r>
              <a:rPr lang="fr-CA" baseline="30000" dirty="0">
                <a:hlinkClick r:id="rId6"/>
              </a:rPr>
              <a:t>2</a:t>
            </a:r>
            <a:r>
              <a:rPr lang="fr-CA" dirty="0"/>
              <a:t> à Paris, est un </a:t>
            </a:r>
            <a:r>
              <a:rPr lang="fr-CA" dirty="0">
                <a:hlinkClick r:id="rId7" tooltip="Chimiste"/>
              </a:rPr>
              <a:t>chimiste</a:t>
            </a:r>
            <a:r>
              <a:rPr lang="fr-CA" dirty="0"/>
              <a:t>, </a:t>
            </a:r>
            <a:r>
              <a:rPr lang="fr-CA" dirty="0">
                <a:hlinkClick r:id="rId8" tooltip="Philosophe"/>
              </a:rPr>
              <a:t>philosophe</a:t>
            </a:r>
            <a:r>
              <a:rPr lang="fr-CA" dirty="0"/>
              <a:t> et </a:t>
            </a:r>
            <a:r>
              <a:rPr lang="fr-CA" dirty="0">
                <a:hlinkClick r:id="rId9" tooltip="Économiste"/>
              </a:rPr>
              <a:t>économiste</a:t>
            </a:r>
            <a:r>
              <a:rPr lang="fr-CA" dirty="0"/>
              <a:t> </a:t>
            </a:r>
            <a:r>
              <a:rPr lang="fr-CA" dirty="0">
                <a:hlinkClick r:id="rId10" tooltip="France"/>
              </a:rPr>
              <a:t>français</a:t>
            </a:r>
            <a:r>
              <a:rPr lang="fr-CA" dirty="0" smtClean="0"/>
              <a:t>,</a:t>
            </a:r>
          </a:p>
          <a:p>
            <a:pPr lvl="0" algn="l">
              <a:lnSpc>
                <a:spcPct val="100000"/>
              </a:lnSpc>
            </a:pPr>
            <a:r>
              <a:rPr lang="fr-CA" dirty="0" smtClean="0"/>
              <a:t> </a:t>
            </a:r>
            <a:r>
              <a:rPr lang="fr-CA" dirty="0"/>
              <a:t>souvent présenté comme le père de la </a:t>
            </a:r>
            <a:r>
              <a:rPr lang="fr-CA" dirty="0">
                <a:hlinkClick r:id="rId11" tooltip="Chimie"/>
              </a:rPr>
              <a:t>chimie</a:t>
            </a:r>
            <a:r>
              <a:rPr lang="fr-CA" dirty="0"/>
              <a:t> moderne, qui se développera à </a:t>
            </a:r>
            <a:r>
              <a:rPr lang="fr-CA" dirty="0" smtClean="0"/>
              <a:t>partir</a:t>
            </a:r>
          </a:p>
          <a:p>
            <a:pPr lvl="0" algn="l">
              <a:lnSpc>
                <a:spcPct val="100000"/>
              </a:lnSpc>
            </a:pPr>
            <a:r>
              <a:rPr lang="fr-CA" dirty="0" smtClean="0"/>
              <a:t> </a:t>
            </a:r>
            <a:r>
              <a:rPr lang="fr-CA" dirty="0"/>
              <a:t>des bases et des notions qu'il a établies et d'une nouvelle exigence de précision </a:t>
            </a:r>
            <a:endParaRPr lang="fr-CA" dirty="0" smtClean="0"/>
          </a:p>
          <a:p>
            <a:pPr lvl="0" algn="l">
              <a:lnSpc>
                <a:spcPct val="100000"/>
              </a:lnSpc>
            </a:pPr>
            <a:r>
              <a:rPr lang="fr-CA" dirty="0" smtClean="0"/>
              <a:t>offerte </a:t>
            </a:r>
            <a:r>
              <a:rPr lang="fr-CA" dirty="0"/>
              <a:t>par les instruments qu'il a mis au point. Il a inauguré la </a:t>
            </a:r>
            <a:r>
              <a:rPr lang="fr-CA" dirty="0">
                <a:hlinkClick r:id="rId12" tooltip="Méthode scientifique"/>
              </a:rPr>
              <a:t>méthode scientifique</a:t>
            </a:r>
            <a:r>
              <a:rPr lang="fr-CA" dirty="0" smtClean="0"/>
              <a:t>,</a:t>
            </a:r>
          </a:p>
          <a:p>
            <a:pPr lvl="0" algn="l">
              <a:lnSpc>
                <a:spcPct val="100000"/>
              </a:lnSpc>
            </a:pPr>
            <a:r>
              <a:rPr lang="fr-CA" dirty="0" smtClean="0"/>
              <a:t> </a:t>
            </a:r>
            <a:r>
              <a:rPr lang="fr-CA" dirty="0"/>
              <a:t>à la fois </a:t>
            </a:r>
            <a:r>
              <a:rPr lang="fr-CA" dirty="0">
                <a:hlinkClick r:id="rId13" tooltip="Méthode expérimentale"/>
              </a:rPr>
              <a:t>expérimentale</a:t>
            </a:r>
            <a:r>
              <a:rPr lang="fr-CA" dirty="0"/>
              <a:t> et </a:t>
            </a:r>
            <a:r>
              <a:rPr lang="fr-CA" dirty="0">
                <a:hlinkClick r:id="rId14" tooltip="Équation chimique"/>
              </a:rPr>
              <a:t>mathématique</a:t>
            </a:r>
            <a:r>
              <a:rPr lang="fr-CA" dirty="0"/>
              <a:t>, dans ce domaine qui, au contraire de </a:t>
            </a:r>
            <a:r>
              <a:rPr lang="fr-CA" dirty="0" smtClean="0"/>
              <a:t>la</a:t>
            </a:r>
          </a:p>
          <a:p>
            <a:pPr lvl="0" algn="l">
              <a:lnSpc>
                <a:spcPct val="100000"/>
              </a:lnSpc>
            </a:pPr>
            <a:r>
              <a:rPr lang="fr-CA" dirty="0"/>
              <a:t> </a:t>
            </a:r>
            <a:r>
              <a:rPr lang="fr-CA" dirty="0">
                <a:hlinkClick r:id="rId15" tooltip="Mécanique (science)"/>
              </a:rPr>
              <a:t>mécanique</a:t>
            </a:r>
            <a:r>
              <a:rPr lang="fr-CA" dirty="0"/>
              <a:t>, semblait devoir y échapper.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David - Portrait of Monsieur Lavoisier (cropped)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5" y="586389"/>
            <a:ext cx="2187575" cy="252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44038" y="1201820"/>
            <a:ext cx="50703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3600" b="1" dirty="0" smtClean="0"/>
              <a:t>Antoine Laurent Lavoisier</a:t>
            </a:r>
            <a:endParaRPr lang="fr-CA" sz="3600" dirty="0"/>
          </a:p>
        </p:txBody>
      </p:sp>
    </p:spTree>
    <p:extLst>
      <p:ext uri="{BB962C8B-B14F-4D97-AF65-F5344CB8AC3E}">
        <p14:creationId xmlns:p14="http://schemas.microsoft.com/office/powerpoint/2010/main" val="29262552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2022-11-15T14:49:21Z</dcterms:created>
  <dcterms:modified xsi:type="dcterms:W3CDTF">2022-11-15T14:52:53Z</dcterms:modified>
</cp:coreProperties>
</file>