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E7485-5302-4A19-A3E1-1EB0ECC45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F531E9-9A8F-49EE-9F40-DA0DE55BC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A72A2D-F52E-4A5C-9B76-99122C1C7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24FAEF-1D04-4E7A-9A19-438769B6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D99B3C-C3A9-4422-8BC0-63925DD9E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383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6F8561-380D-47A6-B613-C42694F9C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047542F-12CC-4504-9E1E-58377646D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AB1A8A-A1C1-4702-BC49-7E20554DF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D95E13-8B2C-4DAA-B7AD-AAF629CB5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9466AC-8288-4FBE-8372-BD1C09EE7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677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CB3A919-CEF7-47B2-9F11-2FC9C5B0AF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576743-32D7-49BE-A640-E4D0092C2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527C93-B29F-4178-8874-A3A9AB591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38A47D-837E-49CA-B581-9D4911950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B765BD-1B84-4CBE-B0AD-9CACC6728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533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752D09-FDE2-46C3-BA43-AD4033F10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C13CC8-3D5B-44B6-AF3E-57D28B50B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4B50E4-2E66-4A7A-A380-BEE39FE5F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620257-9988-4B1C-9E38-5D1C5B5AF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4F55DA-6203-40A4-92CE-48378B332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9014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2072C-D940-4ACF-8C21-2A1445DCF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E05680-C242-48CE-A09B-71F6E0A0C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8B471B-8F25-44DC-95A5-B526B892C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F397DD-1B6F-45D6-868A-4CE7A4D59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BE8B5B-ADDC-4BA4-AE1A-D9FD1452D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656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AAB546-270D-4513-8219-4742FBFFE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5A5A4E-2812-4D37-B32C-274F043530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51BC68-4E36-4BF6-96EA-65EB392DC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CF390D-340B-4164-A83E-8410B46E4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B872D3-5B0B-4681-85AC-670BA0BC9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90937C-F335-4FB5-971D-2D1AC3C98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892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10CE12-F064-479A-A2B0-822E6E492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5D5C1E-0D8D-4877-B9C7-EBA1D892C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0E6A8E-B884-4456-91B2-6149E33FE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33A0E74-25B4-4F75-96B9-CAD464042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77BE41-A721-4C69-8DB3-DA365F27F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9268108-DE0E-4690-8913-819DEF3C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2AE2A18-C432-46F7-9C91-C1DEE004D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4B66058-1EA8-4D89-BF7C-E5E4D409B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950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9A9BB0-3782-4A76-BA2D-D133A46D6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A9A5583-8009-4F33-BABA-09EB1C586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7A57D7-9C96-4B95-A10A-775553E47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E52A41-99A6-4DF8-83AE-7BB497654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777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62A11A-82D7-40C9-9FB0-E6B4828E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6A3C119-C247-4443-8075-97159F545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0D6082-86A8-4BD0-8BB1-B3CE9EFE7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785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2D5FC6-EEEE-46B3-8A3E-D5626E582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A1E550-2B72-4A2F-840A-3AD92AB1F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315B82-05C9-4A9D-9D02-CD089A8BE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5B6009-B830-4F7D-BCEB-534A45840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5D63D8-EFFB-4FFB-9C56-D92E6EDE4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6D964E-2B88-46A8-B773-185FA962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739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918E1E-7E0E-4560-9ECC-7C735F244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3B280C7-9ADE-47CB-AF8F-76C4B8AD1B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43084C-1D5B-4D6C-A72A-3D2369BD3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425DE0-BAE9-4F6B-AAAC-FDC098BEC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037E59-E93B-4B90-87C6-24E44DEBF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BC4A5C-436F-41AC-8802-AB1504DC6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115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69F01BE-400B-4C59-A415-7235B6BBE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ADC729-A86A-4883-916C-BB817B596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0F389B-BB36-44C3-A319-16D91DFCD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11274-DB37-41F0-AA2C-6BAB62CBC80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EC69A2-349A-45D7-B1D5-FEBD5FFF6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2EB996-2868-4165-9BDA-18B6C2DC5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54807-1B77-4BB1-989E-C35614AF44F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282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1819" TargetMode="External"/><Relationship Id="rId13" Type="http://schemas.openxmlformats.org/officeDocument/2006/relationships/hyperlink" Target="https://fr.wikipedia.org/wiki/Ing%C3%A9nieur" TargetMode="External"/><Relationship Id="rId18" Type="http://schemas.openxmlformats.org/officeDocument/2006/relationships/hyperlink" Target="https://fr.wikipedia.org/wiki/Unit%C3%A9_internationale" TargetMode="External"/><Relationship Id="rId3" Type="http://schemas.openxmlformats.org/officeDocument/2006/relationships/hyperlink" Target="https://fr.wikipedia.org/wiki/1736" TargetMode="External"/><Relationship Id="rId21" Type="http://schemas.openxmlformats.org/officeDocument/2006/relationships/hyperlink" Target="https://fr.wikipedia.org/wiki/Flux_thermique" TargetMode="External"/><Relationship Id="rId7" Type="http://schemas.openxmlformats.org/officeDocument/2006/relationships/hyperlink" Target="https://fr.wikipedia.org/wiki/Ao%C3%BBt_1819" TargetMode="External"/><Relationship Id="rId12" Type="http://schemas.openxmlformats.org/officeDocument/2006/relationships/hyperlink" Target="https://fr.wikipedia.org/wiki/Angleterre" TargetMode="External"/><Relationship Id="rId17" Type="http://schemas.openxmlformats.org/officeDocument/2006/relationships/hyperlink" Target="https://fr.wikipedia.org/wiki/Watt" TargetMode="External"/><Relationship Id="rId2" Type="http://schemas.openxmlformats.org/officeDocument/2006/relationships/hyperlink" Target="https://fr.wikipedia.org/wiki/19_janvier" TargetMode="External"/><Relationship Id="rId16" Type="http://schemas.openxmlformats.org/officeDocument/2006/relationships/hyperlink" Target="https://fr.wikipedia.org/wiki/Lunar_Society" TargetMode="External"/><Relationship Id="rId20" Type="http://schemas.openxmlformats.org/officeDocument/2006/relationships/hyperlink" Target="https://fr.wikipedia.org/wiki/Flux_%C3%A9nerg%C3%A9tiqu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r.wikipedia.org/wiki/25_ao%C3%BBt" TargetMode="External"/><Relationship Id="rId11" Type="http://schemas.openxmlformats.org/officeDocument/2006/relationships/hyperlink" Target="https://fr.wikipedia.org/wiki/Birmingham" TargetMode="External"/><Relationship Id="rId5" Type="http://schemas.openxmlformats.org/officeDocument/2006/relationships/hyperlink" Target="https://fr.wikipedia.org/wiki/%C3%89cosse" TargetMode="External"/><Relationship Id="rId15" Type="http://schemas.openxmlformats.org/officeDocument/2006/relationships/hyperlink" Target="https://fr.wikipedia.org/wiki/R%C3%A9volution_industrielle" TargetMode="External"/><Relationship Id="rId23" Type="http://schemas.openxmlformats.org/officeDocument/2006/relationships/image" Target="../media/image1.png"/><Relationship Id="rId10" Type="http://schemas.openxmlformats.org/officeDocument/2006/relationships/hyperlink" Target="https://fr.wikipedia.org/wiki/Handsworth_(Midlands_de_l%27Ouest)" TargetMode="External"/><Relationship Id="rId19" Type="http://schemas.openxmlformats.org/officeDocument/2006/relationships/hyperlink" Target="https://fr.wikipedia.org/wiki/Puissance_(physique)" TargetMode="External"/><Relationship Id="rId4" Type="http://schemas.openxmlformats.org/officeDocument/2006/relationships/hyperlink" Target="https://fr.wikipedia.org/wiki/Greenock" TargetMode="External"/><Relationship Id="rId9" Type="http://schemas.openxmlformats.org/officeDocument/2006/relationships/hyperlink" Target="https://fr.wikipedia.org/wiki/Heathfield_Hall" TargetMode="External"/><Relationship Id="rId14" Type="http://schemas.openxmlformats.org/officeDocument/2006/relationships/hyperlink" Target="https://fr.wikipedia.org/wiki/Machine_%C3%A0_vapeur" TargetMode="External"/><Relationship Id="rId22" Type="http://schemas.openxmlformats.org/officeDocument/2006/relationships/hyperlink" Target="https://fr.wikipedia.org/wiki/James_Watt#cite_note-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FC9604-9BB3-4B65-B1D1-996420029D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watt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545327-05D7-412E-83F5-A5FCCDEDF2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b="1" dirty="0"/>
              <a:t>James Watt</a:t>
            </a:r>
            <a:r>
              <a:rPr lang="fr-CA" dirty="0"/>
              <a:t>, né le </a:t>
            </a:r>
            <a:r>
              <a:rPr lang="fr-CA" dirty="0">
                <a:hlinkClick r:id="rId2" tooltip="19 janvi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 janvier</a:t>
            </a:r>
            <a:r>
              <a:rPr lang="fr-CA" dirty="0"/>
              <a:t> </a:t>
            </a:r>
            <a:r>
              <a:rPr lang="fr-CA" dirty="0">
                <a:hlinkClick r:id="rId3" tooltip="17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1736</a:t>
            </a:r>
            <a:r>
              <a:rPr lang="fr-CA" dirty="0"/>
              <a:t> à </a:t>
            </a:r>
            <a:r>
              <a:rPr lang="fr-CA" dirty="0">
                <a:hlinkClick r:id="rId4" tooltip="Greenoc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Greenock</a:t>
            </a:r>
            <a:r>
              <a:rPr lang="fr-CA" dirty="0"/>
              <a:t> en </a:t>
            </a:r>
            <a:r>
              <a:rPr lang="fr-CA" dirty="0">
                <a:hlinkClick r:id="rId5" tooltip="Écoss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Écosse</a:t>
            </a:r>
            <a:r>
              <a:rPr lang="fr-CA" dirty="0"/>
              <a:t> et mort le </a:t>
            </a:r>
            <a:r>
              <a:rPr lang="fr-CA" dirty="0">
                <a:hlinkClick r:id="rId6" tooltip="25 aoû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</a:t>
            </a:r>
            <a:r>
              <a:rPr lang="fr-CA" dirty="0"/>
              <a:t> </a:t>
            </a:r>
            <a:r>
              <a:rPr lang="fr-CA" dirty="0">
                <a:hlinkClick r:id="rId7" tooltip="Août 18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août</a:t>
            </a:r>
            <a:r>
              <a:rPr lang="fr-CA" dirty="0"/>
              <a:t> </a:t>
            </a:r>
            <a:r>
              <a:rPr lang="fr-CA" dirty="0">
                <a:hlinkClick r:id="rId8" tooltip="18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1819</a:t>
            </a:r>
            <a:r>
              <a:rPr lang="fr-CA" dirty="0"/>
              <a:t> à </a:t>
            </a:r>
            <a:r>
              <a:rPr lang="fr-CA" dirty="0" err="1">
                <a:hlinkClick r:id="rId9" tooltip="Heathfield Hal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Heathfield</a:t>
            </a:r>
            <a:r>
              <a:rPr lang="fr-CA" dirty="0">
                <a:hlinkClick r:id="rId9" tooltip="Heathfield Hal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Hall</a:t>
            </a:r>
            <a:r>
              <a:rPr lang="fr-CA" dirty="0"/>
              <a:t>, dans sa maison à </a:t>
            </a:r>
            <a:r>
              <a:rPr lang="fr-CA" dirty="0" err="1">
                <a:hlinkClick r:id="rId10" tooltip="Handsworth (Midlands de l'Ouest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Handsworth</a:t>
            </a:r>
            <a:r>
              <a:rPr lang="fr-CA" dirty="0"/>
              <a:t> (localité maintenant intégrée à </a:t>
            </a:r>
            <a:r>
              <a:rPr lang="fr-CA" dirty="0">
                <a:hlinkClick r:id="rId11" tooltip="Birmingha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Birmingham</a:t>
            </a:r>
            <a:r>
              <a:rPr lang="fr-CA" dirty="0"/>
              <a:t>, en </a:t>
            </a:r>
            <a:r>
              <a:rPr lang="fr-CA" dirty="0">
                <a:hlinkClick r:id="rId12" tooltip="Angleter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Angleterre</a:t>
            </a:r>
            <a:r>
              <a:rPr lang="fr-CA" dirty="0"/>
              <a:t>) est un </a:t>
            </a:r>
            <a:r>
              <a:rPr lang="fr-CA" dirty="0">
                <a:hlinkClick r:id="rId13" tooltip="Ingénieu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ingénieur</a:t>
            </a:r>
            <a:r>
              <a:rPr lang="fr-CA" dirty="0"/>
              <a:t> </a:t>
            </a:r>
            <a:r>
              <a:rPr lang="fr-CA" dirty="0">
                <a:hlinkClick r:id="rId5" tooltip="Écoss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écossais</a:t>
            </a:r>
            <a:r>
              <a:rPr lang="fr-CA" dirty="0"/>
              <a:t> dont les améliorations sur la </a:t>
            </a:r>
            <a:r>
              <a:rPr lang="fr-CA" dirty="0">
                <a:hlinkClick r:id="rId14" tooltip="Machine à vapeu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machine à vapeur</a:t>
            </a:r>
            <a:r>
              <a:rPr lang="fr-CA" dirty="0"/>
              <a:t> furent une des étapes clé dans la </a:t>
            </a:r>
            <a:r>
              <a:rPr lang="fr-CA" dirty="0">
                <a:hlinkClick r:id="rId15" tooltip="Révolution industriel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révolution industrielle</a:t>
            </a:r>
            <a:r>
              <a:rPr lang="fr-CA" dirty="0"/>
              <a:t>. Il a animé la </a:t>
            </a:r>
            <a:r>
              <a:rPr lang="fr-CA" dirty="0">
                <a:hlinkClick r:id="rId16" tooltip="Lunar Societ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Lunar Society</a:t>
            </a:r>
            <a:r>
              <a:rPr lang="fr-CA" dirty="0"/>
              <a:t> de </a:t>
            </a:r>
            <a:r>
              <a:rPr lang="fr-CA" dirty="0">
                <a:hlinkClick r:id="rId11" tooltip="Birmingha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Birmingham</a:t>
            </a:r>
            <a:r>
              <a:rPr lang="fr-CA" dirty="0"/>
              <a:t>. En hommage à ses recherches, le </a:t>
            </a:r>
            <a:r>
              <a:rPr lang="fr-CA" dirty="0">
                <a:hlinkClick r:id="rId17" tooltip="Wat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watt</a:t>
            </a:r>
            <a:r>
              <a:rPr lang="fr-CA" dirty="0"/>
              <a:t> (symbole W), a été donné à l'</a:t>
            </a:r>
            <a:r>
              <a:rPr lang="fr-CA" dirty="0">
                <a:hlinkClick r:id="rId18" tooltip="Unité internationa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Unité internationale</a:t>
            </a:r>
            <a:r>
              <a:rPr lang="fr-CA" dirty="0"/>
              <a:t> de </a:t>
            </a:r>
            <a:r>
              <a:rPr lang="fr-CA" dirty="0">
                <a:hlinkClick r:id="rId19" tooltip="Puissance (physiqu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puissance</a:t>
            </a:r>
            <a:r>
              <a:rPr lang="fr-CA" dirty="0"/>
              <a:t>, ou de </a:t>
            </a:r>
            <a:r>
              <a:rPr lang="fr-CA" dirty="0">
                <a:hlinkClick r:id="rId20" tooltip="Flux énergétiqu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flux énergétique</a:t>
            </a:r>
            <a:r>
              <a:rPr lang="fr-CA" dirty="0"/>
              <a:t> (dont le </a:t>
            </a:r>
            <a:r>
              <a:rPr lang="fr-CA" dirty="0">
                <a:hlinkClick r:id="rId21" tooltip="Flux thermiqu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flux thermique</a:t>
            </a:r>
            <a:r>
              <a:rPr lang="fr-CA" dirty="0"/>
              <a:t>)</a:t>
            </a:r>
            <a:r>
              <a:rPr lang="fr-CA" baseline="30000" dirty="0"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r>
              <a:rPr lang="fr-CA" dirty="0"/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6555837-2694-4F62-A1A7-A2BA0C9111A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71500" y="486111"/>
            <a:ext cx="19050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6794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watt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watt</dc:title>
  <dc:creator>CSBE</dc:creator>
  <cp:lastModifiedBy>CSBE</cp:lastModifiedBy>
  <cp:revision>2</cp:revision>
  <dcterms:created xsi:type="dcterms:W3CDTF">2022-11-04T15:07:11Z</dcterms:created>
  <dcterms:modified xsi:type="dcterms:W3CDTF">2022-11-11T16:47:01Z</dcterms:modified>
</cp:coreProperties>
</file>