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BBD91-8D55-4114-AA4E-21AB548F16D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9B5504A4-106E-463C-A7D3-2023EFC78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BB482EF2-022E-44CE-B3CB-AABE12BA9325}"/>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5" name="Espace réservé du pied de page 4">
            <a:extLst>
              <a:ext uri="{FF2B5EF4-FFF2-40B4-BE49-F238E27FC236}">
                <a16:creationId xmlns:a16="http://schemas.microsoft.com/office/drawing/2014/main" id="{34A8C95A-1F97-4640-B519-803987CE366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0B0701B-726F-42CB-BD4B-1B9F995ACA1F}"/>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67929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61C43-9829-405F-B050-2E6459C39953}"/>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16293D5-E3E6-4002-846E-25F3530C3F5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D85A912-B9A5-404C-B380-D7DA4AF243AF}"/>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5" name="Espace réservé du pied de page 4">
            <a:extLst>
              <a:ext uri="{FF2B5EF4-FFF2-40B4-BE49-F238E27FC236}">
                <a16:creationId xmlns:a16="http://schemas.microsoft.com/office/drawing/2014/main" id="{685501E5-E33E-44F9-8C5C-BE14DB552A9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FD347F1-F6C6-419B-978F-93EEEDB20A32}"/>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164597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FA8130-7CFF-47CC-8A7E-6BC33BA41D7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4922CBF-80E7-490A-89C5-972D9D4A15B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7F6455A-012C-4EDD-90F2-A1405A49F014}"/>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5" name="Espace réservé du pied de page 4">
            <a:extLst>
              <a:ext uri="{FF2B5EF4-FFF2-40B4-BE49-F238E27FC236}">
                <a16:creationId xmlns:a16="http://schemas.microsoft.com/office/drawing/2014/main" id="{176685CA-D3D5-4060-86DB-3382607B11B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C081D64-34CE-4313-A6F7-81F8A1E218D2}"/>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396588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6D4A0-D5A6-4487-A2D3-6ED1A6DFD13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D837BD5-A75C-483E-8368-188066545EB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8668791-B6B0-404C-9909-330427A88737}"/>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5" name="Espace réservé du pied de page 4">
            <a:extLst>
              <a:ext uri="{FF2B5EF4-FFF2-40B4-BE49-F238E27FC236}">
                <a16:creationId xmlns:a16="http://schemas.microsoft.com/office/drawing/2014/main" id="{ED516D5A-3F74-4B1D-A894-54CEF906D9A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57E851A-1D7A-44A0-AE73-4038409BB6EA}"/>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75919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0CC9F-3BD8-4BC9-9DEE-57708D5CA9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53FF6002-54BC-4101-9D8D-FAA646E981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068F790-681F-4440-BCF9-75A6840623A4}"/>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5" name="Espace réservé du pied de page 4">
            <a:extLst>
              <a:ext uri="{FF2B5EF4-FFF2-40B4-BE49-F238E27FC236}">
                <a16:creationId xmlns:a16="http://schemas.microsoft.com/office/drawing/2014/main" id="{63B23102-6BA4-417D-B86B-497E791B2ED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12186D1-E08D-401C-8118-6DB9A5C2D720}"/>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381382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106B4-A47B-4DF1-A9D6-FABCAC58C16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F247355-0AF1-4E2A-8624-482EBE86171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B15C264-2697-4F15-B42C-5FC5CF24192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6926C59-B670-495D-9CAD-0FE2A9C77A43}"/>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6" name="Espace réservé du pied de page 5">
            <a:extLst>
              <a:ext uri="{FF2B5EF4-FFF2-40B4-BE49-F238E27FC236}">
                <a16:creationId xmlns:a16="http://schemas.microsoft.com/office/drawing/2014/main" id="{0AEA6D46-38EB-444F-83B6-D8899C894B2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96E24F7-0F63-4525-844C-A455757D2AF3}"/>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379265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61C37-21C9-49C8-9E19-083183F2142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246FB7B-4FAE-40B2-9AB6-07F925B2E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2CD0E2D-3983-465B-B54E-E85C62C5DBA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C299DD50-67AB-4A0F-8E94-60CE3C6BA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A54A5BC-B171-40B7-8F91-66775D5C923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7F7B6E21-25B6-4D11-9811-DDF2F5D17A55}"/>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8" name="Espace réservé du pied de page 7">
            <a:extLst>
              <a:ext uri="{FF2B5EF4-FFF2-40B4-BE49-F238E27FC236}">
                <a16:creationId xmlns:a16="http://schemas.microsoft.com/office/drawing/2014/main" id="{77DAF027-0439-4E5B-B688-B3AA22121EC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588A9910-E567-4459-A663-45F15A7C466A}"/>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376663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66503-FDB9-4076-8D8D-8826247030B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12BB5360-0AD9-4FB4-A8C1-AF73A5BF9070}"/>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4" name="Espace réservé du pied de page 3">
            <a:extLst>
              <a:ext uri="{FF2B5EF4-FFF2-40B4-BE49-F238E27FC236}">
                <a16:creationId xmlns:a16="http://schemas.microsoft.com/office/drawing/2014/main" id="{807957AF-56DE-44FC-A64B-A4E507681167}"/>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1AA7751-60A8-461F-878A-7C65547A6CC5}"/>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242001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0DE5D9-9AD1-4EB3-875B-874C4AC9A7EC}"/>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3" name="Espace réservé du pied de page 2">
            <a:extLst>
              <a:ext uri="{FF2B5EF4-FFF2-40B4-BE49-F238E27FC236}">
                <a16:creationId xmlns:a16="http://schemas.microsoft.com/office/drawing/2014/main" id="{B11959F0-79B4-4DBB-8A8C-0107AAE6DD0D}"/>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A992DC9-0767-4C4A-9EA2-3A3C23E86AF5}"/>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260943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2048D-0D87-40A2-9D6F-9939B10FE6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100CEF9-3EB1-4835-A184-9DA055615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E5B891CC-A733-438C-89B2-CF25D989D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D5E3C64-36D2-4391-84D8-BBD2755683AB}"/>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6" name="Espace réservé du pied de page 5">
            <a:extLst>
              <a:ext uri="{FF2B5EF4-FFF2-40B4-BE49-F238E27FC236}">
                <a16:creationId xmlns:a16="http://schemas.microsoft.com/office/drawing/2014/main" id="{C2D3D72F-9505-4D6F-9984-51477C60B76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F0F93EC-9DA9-46EA-94C9-2653D68E0737}"/>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44181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C2454F-38BA-4C70-86DF-64EC4855F1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271FF04-57C6-4AB1-8B93-EAAFA63A4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B0878C4F-C22C-40FD-B996-B55BEB3EF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FD7AB09-B66D-4139-87B2-833DE9925D4F}"/>
              </a:ext>
            </a:extLst>
          </p:cNvPr>
          <p:cNvSpPr>
            <a:spLocks noGrp="1"/>
          </p:cNvSpPr>
          <p:nvPr>
            <p:ph type="dt" sz="half" idx="10"/>
          </p:nvPr>
        </p:nvSpPr>
        <p:spPr/>
        <p:txBody>
          <a:bodyPr/>
          <a:lstStyle/>
          <a:p>
            <a:fld id="{80FF3869-503E-4F81-B1CB-4A930DD1B476}" type="datetimeFigureOut">
              <a:rPr lang="fr-CA" smtClean="0"/>
              <a:t>2022-03-31</a:t>
            </a:fld>
            <a:endParaRPr lang="fr-CA"/>
          </a:p>
        </p:txBody>
      </p:sp>
      <p:sp>
        <p:nvSpPr>
          <p:cNvPr id="6" name="Espace réservé du pied de page 5">
            <a:extLst>
              <a:ext uri="{FF2B5EF4-FFF2-40B4-BE49-F238E27FC236}">
                <a16:creationId xmlns:a16="http://schemas.microsoft.com/office/drawing/2014/main" id="{8D96F730-AB08-4D13-B97E-17823E63EA2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3683790-D6FC-4ED5-B2F9-186024AA1E80}"/>
              </a:ext>
            </a:extLst>
          </p:cNvPr>
          <p:cNvSpPr>
            <a:spLocks noGrp="1"/>
          </p:cNvSpPr>
          <p:nvPr>
            <p:ph type="sldNum" sz="quarter" idx="12"/>
          </p:nvPr>
        </p:nvSpPr>
        <p:spPr/>
        <p:txBody>
          <a:bodyPr/>
          <a:lstStyle/>
          <a:p>
            <a:fld id="{C3426B11-59F3-4E3B-9815-C23AC52EA1FA}" type="slidenum">
              <a:rPr lang="fr-CA" smtClean="0"/>
              <a:t>‹N°›</a:t>
            </a:fld>
            <a:endParaRPr lang="fr-CA"/>
          </a:p>
        </p:txBody>
      </p:sp>
    </p:spTree>
    <p:extLst>
      <p:ext uri="{BB962C8B-B14F-4D97-AF65-F5344CB8AC3E}">
        <p14:creationId xmlns:p14="http://schemas.microsoft.com/office/powerpoint/2010/main" val="37078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A963C3-C7A5-48EC-B685-8121389C3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B5E39F9-40A3-4C86-B9C2-97BAE535F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D78CCF-781F-4EF8-8799-68A5B2DEF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F3869-503E-4F81-B1CB-4A930DD1B476}" type="datetimeFigureOut">
              <a:rPr lang="fr-CA" smtClean="0"/>
              <a:t>2022-03-31</a:t>
            </a:fld>
            <a:endParaRPr lang="fr-CA"/>
          </a:p>
        </p:txBody>
      </p:sp>
      <p:sp>
        <p:nvSpPr>
          <p:cNvPr id="5" name="Espace réservé du pied de page 4">
            <a:extLst>
              <a:ext uri="{FF2B5EF4-FFF2-40B4-BE49-F238E27FC236}">
                <a16:creationId xmlns:a16="http://schemas.microsoft.com/office/drawing/2014/main" id="{06FEBC05-7182-4F96-927A-D1A01ED453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983012D-AABD-49A1-987C-F8EF28A05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26B11-59F3-4E3B-9815-C23AC52EA1FA}" type="slidenum">
              <a:rPr lang="fr-CA" smtClean="0"/>
              <a:t>‹N°›</a:t>
            </a:fld>
            <a:endParaRPr lang="fr-CA"/>
          </a:p>
        </p:txBody>
      </p:sp>
    </p:spTree>
    <p:extLst>
      <p:ext uri="{BB962C8B-B14F-4D97-AF65-F5344CB8AC3E}">
        <p14:creationId xmlns:p14="http://schemas.microsoft.com/office/powerpoint/2010/main" val="2201000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quops.qc.ca/animateur/boucher-rachel/" TargetMode="External"/><Relationship Id="rId7" Type="http://schemas.openxmlformats.org/officeDocument/2006/relationships/image" Target="../media/image4.png"/><Relationship Id="rId2" Type="http://schemas.openxmlformats.org/officeDocument/2006/relationships/hyperlink" Target="https://www.aquops.qc.ca/animateur/el-akouri-kriste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2839B-8FE6-454A-B621-0CF2B88A00B8}"/>
              </a:ext>
            </a:extLst>
          </p:cNvPr>
          <p:cNvSpPr>
            <a:spLocks noGrp="1"/>
          </p:cNvSpPr>
          <p:nvPr>
            <p:ph type="ctrTitle"/>
          </p:nvPr>
        </p:nvSpPr>
        <p:spPr/>
        <p:txBody>
          <a:bodyPr/>
          <a:lstStyle/>
          <a:p>
            <a:r>
              <a:rPr lang="fr-CA" dirty="0" err="1"/>
              <a:t>aquops</a:t>
            </a:r>
            <a:endParaRPr lang="fr-CA" dirty="0"/>
          </a:p>
        </p:txBody>
      </p:sp>
      <p:sp>
        <p:nvSpPr>
          <p:cNvPr id="3" name="Sous-titre 2">
            <a:extLst>
              <a:ext uri="{FF2B5EF4-FFF2-40B4-BE49-F238E27FC236}">
                <a16:creationId xmlns:a16="http://schemas.microsoft.com/office/drawing/2014/main" id="{94AA5800-45DB-4D26-B851-47A5C2C25FBD}"/>
              </a:ext>
            </a:extLst>
          </p:cNvPr>
          <p:cNvSpPr>
            <a:spLocks noGrp="1"/>
          </p:cNvSpPr>
          <p:nvPr>
            <p:ph type="subTitle" idx="1"/>
          </p:nvPr>
        </p:nvSpPr>
        <p:spPr/>
        <p:txBody>
          <a:bodyPr/>
          <a:lstStyle/>
          <a:p>
            <a:r>
              <a:rPr lang="fr-CA" dirty="0"/>
              <a:t>Fait par  Vincent</a:t>
            </a:r>
          </a:p>
        </p:txBody>
      </p:sp>
    </p:spTree>
    <p:extLst>
      <p:ext uri="{BB962C8B-B14F-4D97-AF65-F5344CB8AC3E}">
        <p14:creationId xmlns:p14="http://schemas.microsoft.com/office/powerpoint/2010/main" val="421026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BA542-F8B1-4727-B90C-65DA7A31A5E3}"/>
              </a:ext>
            </a:extLst>
          </p:cNvPr>
          <p:cNvSpPr>
            <a:spLocks noGrp="1"/>
          </p:cNvSpPr>
          <p:nvPr>
            <p:ph type="title"/>
          </p:nvPr>
        </p:nvSpPr>
        <p:spPr/>
        <p:txBody>
          <a:bodyPr/>
          <a:lstStyle/>
          <a:p>
            <a:r>
              <a:rPr lang="fr-CA" dirty="0"/>
              <a:t>Nom de l’atelier et son numéro</a:t>
            </a:r>
          </a:p>
        </p:txBody>
      </p:sp>
      <p:sp>
        <p:nvSpPr>
          <p:cNvPr id="3" name="Espace réservé du contenu 2">
            <a:extLst>
              <a:ext uri="{FF2B5EF4-FFF2-40B4-BE49-F238E27FC236}">
                <a16:creationId xmlns:a16="http://schemas.microsoft.com/office/drawing/2014/main" id="{1CCCB4C0-7EA7-4EE2-9448-698327E36786}"/>
              </a:ext>
            </a:extLst>
          </p:cNvPr>
          <p:cNvSpPr>
            <a:spLocks noGrp="1"/>
          </p:cNvSpPr>
          <p:nvPr>
            <p:ph idx="1"/>
          </p:nvPr>
        </p:nvSpPr>
        <p:spPr>
          <a:xfrm>
            <a:off x="838200" y="1911686"/>
            <a:ext cx="10515600" cy="4351338"/>
          </a:xfrm>
        </p:spPr>
        <p:txBody>
          <a:bodyPr/>
          <a:lstStyle/>
          <a:p>
            <a:r>
              <a:rPr lang="fr-CA" dirty="0"/>
              <a:t>151 vidéo n</a:t>
            </a:r>
          </a:p>
          <a:p>
            <a:r>
              <a:rPr lang="fr-CA" dirty="0"/>
              <a:t>récit</a:t>
            </a:r>
          </a:p>
        </p:txBody>
      </p:sp>
    </p:spTree>
    <p:extLst>
      <p:ext uri="{BB962C8B-B14F-4D97-AF65-F5344CB8AC3E}">
        <p14:creationId xmlns:p14="http://schemas.microsoft.com/office/powerpoint/2010/main" val="209045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27DF7-3EDC-4C4A-ABA9-B3EC63F6DFCE}"/>
              </a:ext>
            </a:extLst>
          </p:cNvPr>
          <p:cNvSpPr>
            <a:spLocks noGrp="1"/>
          </p:cNvSpPr>
          <p:nvPr>
            <p:ph type="title"/>
          </p:nvPr>
        </p:nvSpPr>
        <p:spPr/>
        <p:txBody>
          <a:bodyPr/>
          <a:lstStyle/>
          <a:p>
            <a:r>
              <a:rPr lang="fr-CA" dirty="0"/>
              <a:t>Dou vient t’il</a:t>
            </a:r>
          </a:p>
        </p:txBody>
      </p:sp>
      <p:sp>
        <p:nvSpPr>
          <p:cNvPr id="3" name="Espace réservé du contenu 2">
            <a:extLst>
              <a:ext uri="{FF2B5EF4-FFF2-40B4-BE49-F238E27FC236}">
                <a16:creationId xmlns:a16="http://schemas.microsoft.com/office/drawing/2014/main" id="{C727601C-5999-4C64-A124-E7FBD6E3B70B}"/>
              </a:ext>
            </a:extLst>
          </p:cNvPr>
          <p:cNvSpPr>
            <a:spLocks noGrp="1"/>
          </p:cNvSpPr>
          <p:nvPr>
            <p:ph idx="1"/>
          </p:nvPr>
        </p:nvSpPr>
        <p:spPr/>
        <p:txBody>
          <a:bodyPr/>
          <a:lstStyle/>
          <a:p>
            <a:r>
              <a:rPr lang="fr-CA" dirty="0" err="1"/>
              <a:t>québec</a:t>
            </a:r>
            <a:endParaRPr lang="fr-CA" dirty="0"/>
          </a:p>
        </p:txBody>
      </p:sp>
    </p:spTree>
    <p:extLst>
      <p:ext uri="{BB962C8B-B14F-4D97-AF65-F5344CB8AC3E}">
        <p14:creationId xmlns:p14="http://schemas.microsoft.com/office/powerpoint/2010/main" val="309954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E4ED3-B109-4247-98E9-1C815BE44538}"/>
              </a:ext>
            </a:extLst>
          </p:cNvPr>
          <p:cNvSpPr>
            <a:spLocks noGrp="1"/>
          </p:cNvSpPr>
          <p:nvPr>
            <p:ph type="title"/>
          </p:nvPr>
        </p:nvSpPr>
        <p:spPr/>
        <p:txBody>
          <a:bodyPr/>
          <a:lstStyle/>
          <a:p>
            <a:r>
              <a:rPr lang="fr-CA" dirty="0"/>
              <a:t>résumé</a:t>
            </a:r>
          </a:p>
        </p:txBody>
      </p:sp>
      <p:sp>
        <p:nvSpPr>
          <p:cNvPr id="3" name="Espace réservé du contenu 2">
            <a:extLst>
              <a:ext uri="{FF2B5EF4-FFF2-40B4-BE49-F238E27FC236}">
                <a16:creationId xmlns:a16="http://schemas.microsoft.com/office/drawing/2014/main" id="{6102003B-3F96-4211-AEF9-ED3407AD1914}"/>
              </a:ext>
            </a:extLst>
          </p:cNvPr>
          <p:cNvSpPr>
            <a:spLocks noGrp="1"/>
          </p:cNvSpPr>
          <p:nvPr>
            <p:ph idx="1"/>
          </p:nvPr>
        </p:nvSpPr>
        <p:spPr>
          <a:xfrm>
            <a:off x="1667434" y="2581835"/>
            <a:ext cx="9793941" cy="2840019"/>
          </a:xfrm>
        </p:spPr>
        <p:txBody>
          <a:bodyPr>
            <a:normAutofit fontScale="55000" lnSpcReduction="20000"/>
          </a:bodyPr>
          <a:lstStyle/>
          <a:p>
            <a:r>
              <a:rPr lang="fr-CA" dirty="0"/>
              <a:t>Qu’est-ce que la recherche sur les pratiques probantes en éducation nous dit sur l’intégration efficace du numérique pour favoriser les apprentissages des élèves? Et si tirer avantage du numérique nous amenait à être plus efficaces comme enseignants? Partons de ce que vous vivez actuellement en classe et réfléchissons ensemble pour bonifier vos pratiques </a:t>
            </a:r>
            <a:r>
              <a:rPr lang="fr-CA" dirty="0" err="1"/>
              <a:t>pédagonumériques</a:t>
            </a:r>
            <a:r>
              <a:rPr lang="fr-CA" dirty="0"/>
              <a:t> et ainsi permettre à vos élèves d’atteindre de plus hauts niveaux d’acquisition des connaissances. Nous comparerons des outils numériques répondant à différentes intentions pédagogiques, où l’on retrouve des fonctionnalités présentes dans la majorité des applications en ligne. Devant l’offre sans cesse grandissante, exerçons des choix éclairés et pédagogiquement rentables. Plusieurs outils numériques seront donc proposés pour soutenir les besoins pédagogiques variés : </a:t>
            </a:r>
            <a:r>
              <a:rPr lang="fr-CA" dirty="0" err="1"/>
              <a:t>Wooclap</a:t>
            </a:r>
            <a:r>
              <a:rPr lang="fr-CA" dirty="0"/>
              <a:t>, </a:t>
            </a:r>
            <a:r>
              <a:rPr lang="fr-CA" dirty="0" err="1"/>
              <a:t>Padlet</a:t>
            </a:r>
            <a:r>
              <a:rPr lang="fr-CA" dirty="0"/>
              <a:t>, </a:t>
            </a:r>
            <a:r>
              <a:rPr lang="fr-CA" dirty="0" err="1"/>
              <a:t>Nearpod</a:t>
            </a:r>
            <a:r>
              <a:rPr lang="fr-CA" dirty="0"/>
              <a:t>, </a:t>
            </a:r>
            <a:r>
              <a:rPr lang="fr-CA" dirty="0" err="1"/>
              <a:t>Genially</a:t>
            </a:r>
            <a:r>
              <a:rPr lang="fr-CA" dirty="0"/>
              <a:t>, </a:t>
            </a:r>
            <a:r>
              <a:rPr lang="fr-CA" dirty="0" err="1"/>
              <a:t>Mentimeter</a:t>
            </a:r>
            <a:r>
              <a:rPr lang="fr-CA" dirty="0"/>
              <a:t>, outils de conversion texte-parole ou parole-texte, enregistreur audio, Google Workspace, </a:t>
            </a:r>
            <a:r>
              <a:rPr lang="fr-CA" dirty="0" err="1"/>
              <a:t>MindMup</a:t>
            </a:r>
            <a:r>
              <a:rPr lang="fr-CA" dirty="0"/>
              <a:t>, Pocket, </a:t>
            </a:r>
            <a:r>
              <a:rPr lang="fr-CA" dirty="0" err="1"/>
              <a:t>Classkick</a:t>
            </a:r>
            <a:r>
              <a:rPr lang="fr-CA" dirty="0"/>
              <a:t>, </a:t>
            </a:r>
            <a:r>
              <a:rPr lang="fr-CA" dirty="0" err="1"/>
              <a:t>Video</a:t>
            </a:r>
            <a:r>
              <a:rPr lang="fr-CA" dirty="0"/>
              <a:t> Ant, </a:t>
            </a:r>
            <a:r>
              <a:rPr lang="fr-CA" dirty="0" err="1"/>
              <a:t>Video</a:t>
            </a:r>
            <a:r>
              <a:rPr lang="fr-CA" dirty="0"/>
              <a:t> Delay, la suite SMART, </a:t>
            </a:r>
            <a:r>
              <a:rPr lang="fr-CA" dirty="0" err="1"/>
              <a:t>Seesaw</a:t>
            </a:r>
            <a:r>
              <a:rPr lang="fr-CA" dirty="0"/>
              <a:t>, </a:t>
            </a:r>
            <a:r>
              <a:rPr lang="fr-CA" dirty="0" err="1"/>
              <a:t>Canva</a:t>
            </a:r>
            <a:r>
              <a:rPr lang="fr-CA" dirty="0"/>
              <a:t>, Scratch, Microsoft 365, </a:t>
            </a:r>
            <a:r>
              <a:rPr lang="fr-CA" dirty="0" err="1"/>
              <a:t>Flipgrid</a:t>
            </a:r>
            <a:r>
              <a:rPr lang="fr-CA" dirty="0"/>
              <a:t>, etc. Les participants seront invités à partager ou à réfléchir sur leurs pratiques et à renouveler des activités pédagogiques existantes sous de multiples angles (communication, collaboration, rétroaction, collecte de traces, animation et organisation). Les participants seront amenés à proposer des solutions </a:t>
            </a:r>
            <a:r>
              <a:rPr lang="fr-CA" dirty="0" err="1"/>
              <a:t>pédagonumériques</a:t>
            </a:r>
            <a:r>
              <a:rPr lang="fr-CA" dirty="0"/>
              <a:t> en s’inspirant des pistes présentées et en mettant à profit leur expertise pédagogique et didactique. Le but de cet atelier est d'ancrer l’intégration du numérique en classe dans l'engagement et les apprentissages des élèves.</a:t>
            </a:r>
          </a:p>
        </p:txBody>
      </p:sp>
    </p:spTree>
    <p:extLst>
      <p:ext uri="{BB962C8B-B14F-4D97-AF65-F5344CB8AC3E}">
        <p14:creationId xmlns:p14="http://schemas.microsoft.com/office/powerpoint/2010/main" val="236273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98A12-FE26-490C-A191-86474CA1851A}"/>
              </a:ext>
            </a:extLst>
          </p:cNvPr>
          <p:cNvSpPr>
            <a:spLocks noGrp="1"/>
          </p:cNvSpPr>
          <p:nvPr>
            <p:ph type="title"/>
          </p:nvPr>
        </p:nvSpPr>
        <p:spPr/>
        <p:txBody>
          <a:bodyPr/>
          <a:lstStyle/>
          <a:p>
            <a:r>
              <a:rPr lang="fr-CA" dirty="0"/>
              <a:t>Hyperlien avec nom photo </a:t>
            </a:r>
          </a:p>
        </p:txBody>
      </p:sp>
      <p:sp>
        <p:nvSpPr>
          <p:cNvPr id="3" name="Espace réservé du contenu 2">
            <a:extLst>
              <a:ext uri="{FF2B5EF4-FFF2-40B4-BE49-F238E27FC236}">
                <a16:creationId xmlns:a16="http://schemas.microsoft.com/office/drawing/2014/main" id="{EA236F09-9904-4F80-BB3F-3EDFBBBBF9F0}"/>
              </a:ext>
            </a:extLst>
          </p:cNvPr>
          <p:cNvSpPr>
            <a:spLocks noGrp="1"/>
          </p:cNvSpPr>
          <p:nvPr>
            <p:ph idx="1"/>
          </p:nvPr>
        </p:nvSpPr>
        <p:spPr/>
        <p:txBody>
          <a:bodyPr/>
          <a:lstStyle/>
          <a:p>
            <a:pPr fontAlgn="base"/>
            <a:r>
              <a:rPr lang="fr-CA" u="sng" dirty="0">
                <a:solidFill>
                  <a:schemeClr val="tx1">
                    <a:lumMod val="95000"/>
                    <a:lumOff val="5000"/>
                  </a:schemeClr>
                </a:solidFill>
                <a:latin typeface="Beauchef-Bold"/>
                <a:hlinkClick r:id="rId2" tooltip="en savoir plus sur El-Akouri Kristel">
                  <a:extLst>
                    <a:ext uri="{A12FA001-AC4F-418D-AE19-62706E023703}">
                      <ahyp:hlinkClr xmlns:ahyp="http://schemas.microsoft.com/office/drawing/2018/hyperlinkcolor" val="tx"/>
                    </a:ext>
                  </a:extLst>
                </a:hlinkClick>
              </a:rPr>
              <a:t>Kristel             </a:t>
            </a:r>
          </a:p>
          <a:p>
            <a:pPr fontAlgn="base"/>
            <a:r>
              <a:rPr lang="fr-CA" u="sng" dirty="0">
                <a:solidFill>
                  <a:schemeClr val="tx1">
                    <a:lumMod val="95000"/>
                    <a:lumOff val="5000"/>
                  </a:schemeClr>
                </a:solidFill>
                <a:latin typeface="Beauchef-Bold"/>
                <a:hlinkClick r:id="rId2" tooltip="en savoir plus sur El-Akouri Kristel">
                  <a:extLst>
                    <a:ext uri="{A12FA001-AC4F-418D-AE19-62706E023703}">
                      <ahyp:hlinkClr xmlns:ahyp="http://schemas.microsoft.com/office/drawing/2018/hyperlinkcolor" val="tx"/>
                    </a:ext>
                  </a:extLst>
                </a:hlinkClick>
              </a:rPr>
              <a:t>El-</a:t>
            </a:r>
            <a:r>
              <a:rPr lang="fr-CA" u="sng" dirty="0" err="1">
                <a:solidFill>
                  <a:schemeClr val="tx1">
                    <a:lumMod val="95000"/>
                    <a:lumOff val="5000"/>
                  </a:schemeClr>
                </a:solidFill>
                <a:latin typeface="Beauchef-Bold"/>
                <a:hlinkClick r:id="rId2" tooltip="en savoir plus sur El-Akouri Kristel">
                  <a:extLst>
                    <a:ext uri="{A12FA001-AC4F-418D-AE19-62706E023703}">
                      <ahyp:hlinkClr xmlns:ahyp="http://schemas.microsoft.com/office/drawing/2018/hyperlinkcolor" val="tx"/>
                    </a:ext>
                  </a:extLst>
                </a:hlinkClick>
              </a:rPr>
              <a:t>Akouri</a:t>
            </a:r>
            <a:r>
              <a:rPr lang="fr-CA" u="sng" dirty="0">
                <a:solidFill>
                  <a:schemeClr val="tx1">
                    <a:lumMod val="95000"/>
                    <a:lumOff val="5000"/>
                  </a:schemeClr>
                </a:solidFill>
                <a:latin typeface="Beauchef-Bold"/>
                <a:hlinkClick r:id="rId2" tooltip="en savoir plus sur El-Akouri Kristel">
                  <a:extLst>
                    <a:ext uri="{A12FA001-AC4F-418D-AE19-62706E023703}">
                      <ahyp:hlinkClr xmlns:ahyp="http://schemas.microsoft.com/office/drawing/2018/hyperlinkcolor" val="tx"/>
                    </a:ext>
                  </a:extLst>
                </a:hlinkClick>
              </a:rPr>
              <a:t>  </a:t>
            </a:r>
          </a:p>
          <a:p>
            <a:pPr fontAlgn="base"/>
            <a:endParaRPr lang="fr-CA" u="sng" dirty="0">
              <a:solidFill>
                <a:schemeClr val="tx1">
                  <a:lumMod val="95000"/>
                  <a:lumOff val="5000"/>
                </a:schemeClr>
              </a:solidFill>
              <a:latin typeface="Beauchef-Bold"/>
              <a:hlinkClick r:id="rId2" tooltip="en savoir plus sur El-Akouri Kristel">
                <a:extLst>
                  <a:ext uri="{A12FA001-AC4F-418D-AE19-62706E023703}">
                    <ahyp:hlinkClr xmlns:ahyp="http://schemas.microsoft.com/office/drawing/2018/hyperlinkcolor" val="tx"/>
                  </a:ext>
                </a:extLst>
              </a:hlinkClick>
            </a:endParaRPr>
          </a:p>
          <a:p>
            <a:pPr fontAlgn="base"/>
            <a:r>
              <a:rPr lang="fr-CA" dirty="0">
                <a:solidFill>
                  <a:schemeClr val="tx1">
                    <a:lumMod val="95000"/>
                    <a:lumOff val="5000"/>
                  </a:schemeClr>
                </a:solidFill>
                <a:hlinkClick r:id="rId3" tooltip="en savoir plus sur Boucher Rachel">
                  <a:extLst>
                    <a:ext uri="{A12FA001-AC4F-418D-AE19-62706E023703}">
                      <ahyp:hlinkClr xmlns:ahyp="http://schemas.microsoft.com/office/drawing/2018/hyperlinkcolor" val="tx"/>
                    </a:ext>
                  </a:extLst>
                </a:hlinkClick>
              </a:rPr>
              <a:t>Rachel</a:t>
            </a:r>
          </a:p>
          <a:p>
            <a:pPr fontAlgn="base"/>
            <a:r>
              <a:rPr lang="fr-CA" dirty="0">
                <a:solidFill>
                  <a:schemeClr val="tx1">
                    <a:lumMod val="95000"/>
                    <a:lumOff val="5000"/>
                  </a:schemeClr>
                </a:solidFill>
                <a:hlinkClick r:id="rId3" tooltip="en savoir plus sur Boucher Rachel">
                  <a:extLst>
                    <a:ext uri="{A12FA001-AC4F-418D-AE19-62706E023703}">
                      <ahyp:hlinkClr xmlns:ahyp="http://schemas.microsoft.com/office/drawing/2018/hyperlinkcolor" val="tx"/>
                    </a:ext>
                  </a:extLst>
                </a:hlinkClick>
              </a:rPr>
              <a:t>Boucher</a:t>
            </a:r>
          </a:p>
          <a:p>
            <a:endParaRPr lang="fr-CA" dirty="0"/>
          </a:p>
        </p:txBody>
      </p:sp>
      <p:pic>
        <p:nvPicPr>
          <p:cNvPr id="4" name="Image 3">
            <a:extLst>
              <a:ext uri="{FF2B5EF4-FFF2-40B4-BE49-F238E27FC236}">
                <a16:creationId xmlns:a16="http://schemas.microsoft.com/office/drawing/2014/main" id="{347AB7A7-800A-4D6C-AFBB-2AD4FDA6D2AC}"/>
              </a:ext>
            </a:extLst>
          </p:cNvPr>
          <p:cNvPicPr>
            <a:picLocks noChangeAspect="1"/>
          </p:cNvPicPr>
          <p:nvPr/>
        </p:nvPicPr>
        <p:blipFill>
          <a:blip r:embed="rId4"/>
          <a:stretch>
            <a:fillRect/>
          </a:stretch>
        </p:blipFill>
        <p:spPr>
          <a:xfrm>
            <a:off x="2987319" y="1911387"/>
            <a:ext cx="752475" cy="819150"/>
          </a:xfrm>
          <a:prstGeom prst="rect">
            <a:avLst/>
          </a:prstGeom>
        </p:spPr>
      </p:pic>
      <p:pic>
        <p:nvPicPr>
          <p:cNvPr id="5" name="Image 4">
            <a:extLst>
              <a:ext uri="{FF2B5EF4-FFF2-40B4-BE49-F238E27FC236}">
                <a16:creationId xmlns:a16="http://schemas.microsoft.com/office/drawing/2014/main" id="{388073FC-9AEE-4554-828C-A3DE10495C67}"/>
              </a:ext>
            </a:extLst>
          </p:cNvPr>
          <p:cNvPicPr>
            <a:picLocks noChangeAspect="1"/>
          </p:cNvPicPr>
          <p:nvPr/>
        </p:nvPicPr>
        <p:blipFill>
          <a:blip r:embed="rId5"/>
          <a:stretch>
            <a:fillRect/>
          </a:stretch>
        </p:blipFill>
        <p:spPr>
          <a:xfrm>
            <a:off x="2882544" y="3511811"/>
            <a:ext cx="857250" cy="781050"/>
          </a:xfrm>
          <a:prstGeom prst="rect">
            <a:avLst/>
          </a:prstGeom>
        </p:spPr>
      </p:pic>
      <p:pic>
        <p:nvPicPr>
          <p:cNvPr id="6" name="Image 5">
            <a:extLst>
              <a:ext uri="{FF2B5EF4-FFF2-40B4-BE49-F238E27FC236}">
                <a16:creationId xmlns:a16="http://schemas.microsoft.com/office/drawing/2014/main" id="{2C8E2C9C-7A69-4493-9FCF-E1186FC6296F}"/>
              </a:ext>
            </a:extLst>
          </p:cNvPr>
          <p:cNvPicPr>
            <a:picLocks noChangeAspect="1"/>
          </p:cNvPicPr>
          <p:nvPr/>
        </p:nvPicPr>
        <p:blipFill>
          <a:blip r:embed="rId6"/>
          <a:stretch>
            <a:fillRect/>
          </a:stretch>
        </p:blipFill>
        <p:spPr>
          <a:xfrm>
            <a:off x="4323140" y="1463038"/>
            <a:ext cx="7323806" cy="4577379"/>
          </a:xfrm>
          <a:prstGeom prst="rect">
            <a:avLst/>
          </a:prstGeom>
        </p:spPr>
      </p:pic>
      <p:pic>
        <p:nvPicPr>
          <p:cNvPr id="7" name="Image 6">
            <a:extLst>
              <a:ext uri="{FF2B5EF4-FFF2-40B4-BE49-F238E27FC236}">
                <a16:creationId xmlns:a16="http://schemas.microsoft.com/office/drawing/2014/main" id="{19BD41B0-D6CC-480B-958E-F16FF04CAF14}"/>
              </a:ext>
            </a:extLst>
          </p:cNvPr>
          <p:cNvPicPr>
            <a:picLocks noChangeAspect="1"/>
          </p:cNvPicPr>
          <p:nvPr/>
        </p:nvPicPr>
        <p:blipFill>
          <a:blip r:embed="rId7"/>
          <a:stretch>
            <a:fillRect/>
          </a:stretch>
        </p:blipFill>
        <p:spPr>
          <a:xfrm>
            <a:off x="925875" y="4499106"/>
            <a:ext cx="3309590" cy="2068494"/>
          </a:xfrm>
          <a:prstGeom prst="rect">
            <a:avLst/>
          </a:prstGeom>
        </p:spPr>
      </p:pic>
    </p:spTree>
    <p:extLst>
      <p:ext uri="{BB962C8B-B14F-4D97-AF65-F5344CB8AC3E}">
        <p14:creationId xmlns:p14="http://schemas.microsoft.com/office/powerpoint/2010/main" val="412622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59C90C-ABD7-4ADE-AD40-92C43997107E}"/>
              </a:ext>
            </a:extLst>
          </p:cNvPr>
          <p:cNvSpPr>
            <a:spLocks noGrp="1"/>
          </p:cNvSpPr>
          <p:nvPr>
            <p:ph type="title"/>
          </p:nvPr>
        </p:nvSpPr>
        <p:spPr/>
        <p:txBody>
          <a:bodyPr/>
          <a:lstStyle/>
          <a:p>
            <a:r>
              <a:rPr lang="fr-CA" dirty="0" err="1"/>
              <a:t>apréssier</a:t>
            </a:r>
            <a:endParaRPr lang="fr-CA" dirty="0"/>
          </a:p>
        </p:txBody>
      </p:sp>
      <p:sp>
        <p:nvSpPr>
          <p:cNvPr id="3" name="Espace réservé du contenu 2">
            <a:extLst>
              <a:ext uri="{FF2B5EF4-FFF2-40B4-BE49-F238E27FC236}">
                <a16:creationId xmlns:a16="http://schemas.microsoft.com/office/drawing/2014/main" id="{472051D5-5D08-45A0-819A-82EEC53D3D2A}"/>
              </a:ext>
            </a:extLst>
          </p:cNvPr>
          <p:cNvSpPr>
            <a:spLocks noGrp="1"/>
          </p:cNvSpPr>
          <p:nvPr>
            <p:ph idx="1"/>
          </p:nvPr>
        </p:nvSpPr>
        <p:spPr/>
        <p:txBody>
          <a:bodyPr/>
          <a:lstStyle/>
          <a:p>
            <a:r>
              <a:rPr lang="fr-CA" dirty="0"/>
              <a:t>‘est </a:t>
            </a:r>
            <a:r>
              <a:rPr lang="fr-CA" dirty="0" err="1"/>
              <a:t>intéréssen</a:t>
            </a:r>
            <a:r>
              <a:rPr lang="fr-CA" dirty="0"/>
              <a:t> pour l’éducation des jeune qui on de la misère a </a:t>
            </a:r>
            <a:r>
              <a:rPr lang="fr-CA"/>
              <a:t>lécole</a:t>
            </a:r>
          </a:p>
        </p:txBody>
      </p:sp>
    </p:spTree>
    <p:extLst>
      <p:ext uri="{BB962C8B-B14F-4D97-AF65-F5344CB8AC3E}">
        <p14:creationId xmlns:p14="http://schemas.microsoft.com/office/powerpoint/2010/main" val="12910183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300</Words>
  <Application>Microsoft Office PowerPoint</Application>
  <PresentationFormat>Grand écran</PresentationFormat>
  <Paragraphs>17</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Beauchef-Bold</vt:lpstr>
      <vt:lpstr>Calibri</vt:lpstr>
      <vt:lpstr>Calibri Light</vt:lpstr>
      <vt:lpstr>Thème Office</vt:lpstr>
      <vt:lpstr>aquops</vt:lpstr>
      <vt:lpstr>Nom de l’atelier et son numéro</vt:lpstr>
      <vt:lpstr>Dou vient t’il</vt:lpstr>
      <vt:lpstr>résumé</vt:lpstr>
      <vt:lpstr>Hyperlien avec nom photo </vt:lpstr>
      <vt:lpstr>apréssier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aquops</dc:title>
  <dc:creator>CSBE</dc:creator>
  <cp:lastModifiedBy>CSBE</cp:lastModifiedBy>
  <cp:revision>4</cp:revision>
  <dcterms:created xsi:type="dcterms:W3CDTF">2022-03-31T19:08:53Z</dcterms:created>
  <dcterms:modified xsi:type="dcterms:W3CDTF">2022-03-31T19:34:11Z</dcterms:modified>
</cp:coreProperties>
</file>