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4" Target="ppt/presentation.xml" Type="http://schemas.openxmlformats.org/officeDocument/2006/relationships/officeDocument"/><Relationship Id="rId3" Target="docProps/core.xml" Type="http://schemas.openxmlformats.org/package/2006/relationships/metadata/core-properties"/><Relationship Id="rId2" Target="docProps/app.xml" Type="http://schemas.openxmlformats.org/officeDocument/2006/relationships/extended-properties"/><Relationship Id="rId1" Target="docProps/thumbnail.jpeg" Type="http://schemas.openxmlformats.org/package/2006/relationships/metadata/thumbnai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5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autoAdjust="0" sz="19972"/>
    <p:restoredTop sz="94660"/>
  </p:normalViewPr>
  <p:slideViewPr>
    <p:cSldViewPr snapToGrid="0">
      <p:cViewPr varScale="1">
        <p:scale>
          <a:sx d="100" n="86"/>
          <a:sy d="100" n="86"/>
        </p:scale>
        <p:origin x="96" y="888"/>
      </p:cViewPr>
      <p:guideLst/>
    </p:cSldViewPr>
  </p:slideViewPr>
  <p:notesTextViewPr>
    <p:cViewPr>
      <p:scale>
        <a:sx d="1" n="1"/>
        <a:sy d="1" n="1"/>
      </p:scale>
      <p:origin x="0" y="0"/>
    </p:cViewPr>
  </p:notesTextViewPr>
  <p:gridSpacing cx="76200" cy="76200"/>
</p:viewPr>
</file>

<file path=ppt/_rels/presentation.xml.rels><?xml version="1.0" encoding="UTF-8" standalone="yes"?><Relationships xmlns="http://schemas.openxmlformats.org/package/2006/relationships"><Relationship Id="rId11" Target="slides/slide6.xml" Type="http://schemas.openxmlformats.org/officeDocument/2006/relationships/slide"/><Relationship Id="rId10" Target="slides/slide5.xml" Type="http://schemas.openxmlformats.org/officeDocument/2006/relationships/slide"/><Relationship Id="rId9" Target="slides/slide4.xml" Type="http://schemas.openxmlformats.org/officeDocument/2006/relationships/slide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" Target="viewProps.xml" Type="http://schemas.openxmlformats.org/officeDocument/2006/relationships/viewProps"/><Relationship Id="rId1" Target="theme/theme1.xml" Type="http://schemas.openxmlformats.org/officeDocument/2006/relationships/theme"/></Relationship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 numCol="1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524000" y="3602038"/>
            <a:ext cx="9144000" cy="1655762"/>
          </a:xfrm>
        </p:spPr>
        <p:txBody>
          <a:bodyPr numCol="1"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8724900" y="365125"/>
            <a:ext cx="2628900" cy="5811838"/>
          </a:xfrm>
        </p:spPr>
        <p:txBody>
          <a:bodyPr numCol="1" vert="eaVert"/>
          <a:lstStyle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838200" y="365125"/>
            <a:ext cx="7734300" cy="5811838"/>
          </a:xfrm>
        </p:spPr>
        <p:txBody>
          <a:bodyPr numCol="1"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 numCol="1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831850" y="4589463"/>
            <a:ext cx="10515600" cy="1500187"/>
          </a:xfrm>
        </p:spPr>
        <p:txBody>
          <a:bodyPr numCol="1"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838200" y="1825625"/>
            <a:ext cx="518160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6172200" y="1825625"/>
            <a:ext cx="518160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numCol="1"/>
          <a:lstStyle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839788" y="1681163"/>
            <a:ext cx="5157787" cy="82391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839788" y="2505075"/>
            <a:ext cx="5157787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6172200" y="1681163"/>
            <a:ext cx="5183188" cy="82391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6172200" y="2505075"/>
            <a:ext cx="5183188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 numCol="1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 numCol="1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idx="1" type="pic"/>
          </p:nvPr>
        </p:nvSpPr>
        <p:spPr>
          <a:xfrm>
            <a:off x="5183188" y="987425"/>
            <a:ext cx="6172200" cy="4873625"/>
          </a:xfrm>
        </p:spPr>
        <p:txBody>
          <a:bodyPr anchor="t"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bIns="45720" lIns="91440" numCol="1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numCol="1" rIns="91440" rtlCol="0" tIns="45720"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media/image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2" Target="../media/image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numCol="1">
            <a:normAutofit/>
          </a:bodyPr>
          <a:lstStyle/>
          <a:p>
            <a:r>
              <a:rPr dirty="0" lang="en-US" sz="6600">
                <a:latin typeface="Calibri"/>
                <a:cs typeface="Calibri Light"/>
              </a:rPr>
              <a:t>Valentina Tereshkova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/>
        <p:txBody>
          <a:bodyPr anchor="t" bIns="45720" lIns="91440" numCol="1" rIns="91440" rtlCol="0" tIns="45720" vert="horz">
            <a:normAutofit/>
          </a:bodyPr>
          <a:lstStyle/>
          <a:p>
            <a:r>
              <a:rPr dirty="0" lang="en-US" sz="2800">
                <a:cs typeface="Calibri"/>
              </a:rPr>
              <a:t>Fait par Sarah-Maud Gosselin</a:t>
            </a:r>
            <a:endParaRPr dirty="0" lang="en-US" sz="280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E418-D9DB-41CA-A045-1AAACDA0E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 numCol="1">
            <a:normAutofit/>
          </a:bodyPr>
          <a:lstStyle/>
          <a:p>
            <a:r>
              <a:rPr dirty="0" lang="en-US">
                <a:cs typeface="Calibri Light"/>
              </a:rPr>
              <a:t>Quoi?</a:t>
            </a:r>
            <a:endParaRPr dirty="0"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0E99C-9D82-482C-9F61-A406C3717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anchor="t" bIns="45720" lIns="91440" numCol="1" rIns="91440" rtlCol="0" tIns="45720" vert="horz">
            <a:normAutofit/>
          </a:bodyPr>
          <a:lstStyle/>
          <a:p>
            <a:r>
              <a:rPr dirty="0" lang="en-US">
                <a:cs typeface="Calibri"/>
              </a:rPr>
              <a:t>Valentina </a:t>
            </a:r>
            <a:r>
              <a:rPr dirty="0" err="1" lang="en-US">
                <a:cs typeface="Calibri"/>
              </a:rPr>
              <a:t>est</a:t>
            </a:r>
            <a:r>
              <a:rPr dirty="0" lang="en-US">
                <a:cs typeface="Calibri"/>
              </a:rPr>
              <a:t> </a:t>
            </a:r>
            <a:r>
              <a:rPr dirty="0" err="1" lang="en-US">
                <a:cs typeface="Calibri"/>
              </a:rPr>
              <a:t>une</a:t>
            </a:r>
            <a:r>
              <a:rPr dirty="0" lang="en-US">
                <a:cs typeface="Calibri"/>
              </a:rPr>
              <a:t> </a:t>
            </a:r>
            <a:r>
              <a:rPr dirty="0" err="1" lang="en-US">
                <a:cs typeface="Calibri"/>
              </a:rPr>
              <a:t>astronaute</a:t>
            </a:r>
            <a:r>
              <a:rPr dirty="0" lang="en-US">
                <a:cs typeface="Calibri"/>
              </a:rPr>
              <a:t>.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2BF28E3-A872-4122-9701-9175FB6EA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8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6D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354015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rectangle  Description automatically generated" id="4" name="Picture 4">
            <a:extLst>
              <a:ext uri="{FF2B5EF4-FFF2-40B4-BE49-F238E27FC236}">
                <a16:creationId xmlns:a16="http://schemas.microsoft.com/office/drawing/2014/main" id="{88737E0C-1724-496C-994A-013754782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62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fmla="*/ 1333 w 1333" name="T0"/>
              <a:gd fmla="*/ 1031 h 1298" name="T1"/>
              <a:gd fmla="*/ 1333 w 1333" name="T2"/>
              <a:gd fmla="*/ 380 h 1298" name="T3"/>
              <a:gd fmla="*/ 706 w 1333" name="T4"/>
              <a:gd fmla="*/ 0 h 1298" name="T5"/>
              <a:gd fmla="*/ 0 w 1333" name="T6"/>
              <a:gd fmla="*/ 706 h 1298" name="T7"/>
              <a:gd fmla="*/ 323 w 1333" name="T8"/>
              <a:gd fmla="*/ 1298 h 1298" name="T9"/>
              <a:gd fmla="*/ 1090 w 1333" name="T10"/>
              <a:gd fmla="*/ 1298 h 1298" name="T11"/>
              <a:gd fmla="*/ 1333 w 1333" name="T12"/>
              <a:gd fmla="*/ 1031 h 1298" name="T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cap="sq" cmpd="dbl" w="50800">
            <a:noFill/>
            <a:miter lim="800000"/>
          </a:ln>
          <a:effectLst/>
        </p:spPr>
        <p:txBody>
          <a:bodyPr anchor="t" bIns="45720" lIns="91440" numCol="1" rIns="91440" rtlCol="0" tIns="45720" vert="horz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cap="all"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8CF608-2B77-4171-921D-E82164A7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numCol="1">
            <a:normAutofit/>
          </a:bodyPr>
          <a:lstStyle/>
          <a:p>
            <a:pPr algn="ctr"/>
            <a:r>
              <a:rPr lang="en-US" sz="3600">
                <a:cs typeface="Calibri Light"/>
              </a:rPr>
              <a:t>Pays</a:t>
            </a:r>
            <a:endParaRPr lang="en-US" sz="36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cap="sq" w="25400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883F1-1B29-46A8-B431-22072191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 bIns="45720" lIns="91440" numCol="1" rIns="91440" rtlCol="0" tIns="45720" vert="horz">
            <a:normAutofit/>
          </a:bodyPr>
          <a:lstStyle/>
          <a:p>
            <a:r>
              <a:rPr dirty="0" lang="en-US">
                <a:cs typeface="Calibri"/>
              </a:rPr>
              <a:t>Valentina Tereshkova </a:t>
            </a:r>
            <a:r>
              <a:rPr dirty="0" err="1" lang="en-US">
                <a:cs typeface="Calibri"/>
              </a:rPr>
              <a:t>est</a:t>
            </a:r>
            <a:r>
              <a:rPr dirty="0" lang="en-US">
                <a:cs typeface="Calibri"/>
              </a:rPr>
              <a:t> russe</a:t>
            </a:r>
          </a:p>
        </p:txBody>
      </p:sp>
    </p:spTree>
    <p:extLst>
      <p:ext uri="{BB962C8B-B14F-4D97-AF65-F5344CB8AC3E}">
        <p14:creationId xmlns:p14="http://schemas.microsoft.com/office/powerpoint/2010/main" val="2226242340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clock  Description automatically generated" id="6" name="Picture 6">
            <a:extLst>
              <a:ext uri="{FF2B5EF4-FFF2-40B4-BE49-F238E27FC236}">
                <a16:creationId xmlns:a16="http://schemas.microsoft.com/office/drawing/2014/main" id="{2894A451-4260-4A8D-AABB-BA07AF3285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fmla="*/ 1333 w 1333" name="T0"/>
              <a:gd fmla="*/ 1031 h 1298" name="T1"/>
              <a:gd fmla="*/ 1333 w 1333" name="T2"/>
              <a:gd fmla="*/ 380 h 1298" name="T3"/>
              <a:gd fmla="*/ 706 w 1333" name="T4"/>
              <a:gd fmla="*/ 0 h 1298" name="T5"/>
              <a:gd fmla="*/ 0 w 1333" name="T6"/>
              <a:gd fmla="*/ 706 h 1298" name="T7"/>
              <a:gd fmla="*/ 323 w 1333" name="T8"/>
              <a:gd fmla="*/ 1298 h 1298" name="T9"/>
              <a:gd fmla="*/ 1090 w 1333" name="T10"/>
              <a:gd fmla="*/ 1298 h 1298" name="T11"/>
              <a:gd fmla="*/ 1333 w 1333" name="T12"/>
              <a:gd fmla="*/ 1031 h 1298" name="T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cap="sq" cmpd="dbl" w="50800">
            <a:noFill/>
            <a:miter lim="800000"/>
          </a:ln>
          <a:effectLst/>
        </p:spPr>
        <p:txBody>
          <a:bodyPr anchor="t" bIns="45720" lIns="91440" numCol="1" rIns="91440" rtlCol="0" tIns="45720" vert="horz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cap="all"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E4A9C-3A4A-45A3-A967-BC893833C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anchor="b" bIns="45720" lIns="91440" numCol="1" rIns="91440" rtlCol="0" tIns="45720" vert="horz">
            <a:normAutofit/>
          </a:bodyPr>
          <a:lstStyle/>
          <a:p>
            <a:pPr algn="ctr"/>
            <a:r>
              <a:rPr lang="en-US" sz="4000"/>
              <a:t>Quand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7B1CB-CED7-45A9-9ACA-FCAB858C8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anchor="t" bIns="45720" lIns="91440" numCol="1" rIns="91440" rtlCol="0" tIns="45720" vert="horz">
            <a:normAutofit fontScale="62500" lnSpcReduction="20000"/>
          </a:bodyPr>
          <a:lstStyle/>
          <a:p>
            <a:pPr algn="ctr" indent="0" marL="0">
              <a:buNone/>
            </a:pPr>
            <a:r>
              <a:rPr dirty="0" lang="en-US"/>
              <a:t>Elle </a:t>
            </a:r>
            <a:r>
              <a:rPr dirty="0" err="1" lang="en-US"/>
              <a:t>est</a:t>
            </a:r>
            <a:r>
              <a:rPr dirty="0" lang="en-US"/>
              <a:t> né le 6 mars 1937, </a:t>
            </a:r>
            <a:r>
              <a:rPr dirty="0" err="1" lang="en-US"/>
              <a:t>sa</a:t>
            </a:r>
            <a:r>
              <a:rPr dirty="0" lang="en-US"/>
              <a:t> </a:t>
            </a:r>
            <a:r>
              <a:rPr dirty="0" err="1" lang="en-US"/>
              <a:t>premiére</a:t>
            </a:r>
            <a:r>
              <a:rPr dirty="0" lang="en-US"/>
              <a:t> mission </a:t>
            </a:r>
            <a:r>
              <a:rPr dirty="0" err="1" lang="en-US"/>
              <a:t>c'est</a:t>
            </a:r>
            <a:r>
              <a:rPr dirty="0" lang="en-US"/>
              <a:t> passé le 16 </a:t>
            </a:r>
            <a:r>
              <a:rPr dirty="0" err="1" lang="en-US"/>
              <a:t>juin</a:t>
            </a:r>
            <a:r>
              <a:rPr dirty="0" lang="en-US"/>
              <a:t> 1963 au 19 </a:t>
            </a:r>
            <a:r>
              <a:rPr dirty="0" err="1" lang="en-US"/>
              <a:t>juin</a:t>
            </a:r>
            <a:r>
              <a:rPr dirty="0" lang="en-US"/>
              <a:t> 1963</a:t>
            </a:r>
            <a:r>
              <a:rPr dirty="0" lang="en-US" sz="1700"/>
              <a:t>.</a:t>
            </a:r>
          </a:p>
        </p:txBody>
      </p:sp>
      <p:cxnSp>
        <p:nvCxnSpPr>
          <p:cNvPr id="29" name="Straight Connector 25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cap="sq" w="25400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78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266B-5A2D-41D7-9E9E-9480E9505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 numCol="1">
            <a:normAutofit/>
          </a:bodyPr>
          <a:lstStyle/>
          <a:p>
            <a:r>
              <a:rPr dirty="0" err="1" lang="en-US">
                <a:cs typeface="Calibri Light"/>
              </a:rPr>
              <a:t>Agence</a:t>
            </a:r>
            <a:endParaRPr dirty="0" err="1"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AF342-8EC5-4EBC-A33C-CFE907A48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 bIns="45720" lIns="91440" numCol="1" rIns="91440" rtlCol="0" tIns="45720" vert="horz">
            <a:normAutofit/>
          </a:bodyPr>
          <a:lstStyle/>
          <a:p>
            <a:r>
              <a:rPr dirty="0" err="1" lang="en-US">
                <a:cs typeface="Calibri"/>
              </a:rPr>
              <a:t>L'agence</a:t>
            </a:r>
            <a:r>
              <a:rPr dirty="0" lang="en-US">
                <a:cs typeface="Calibri"/>
              </a:rPr>
              <a:t> de Valentina </a:t>
            </a:r>
            <a:r>
              <a:rPr dirty="0" err="1" lang="en-US">
                <a:cs typeface="Calibri"/>
              </a:rPr>
              <a:t>ce</a:t>
            </a:r>
            <a:r>
              <a:rPr dirty="0" lang="en-US">
                <a:cs typeface="Calibri"/>
              </a:rPr>
              <a:t> </a:t>
            </a:r>
            <a:r>
              <a:rPr dirty="0" err="1" lang="en-US">
                <a:cs typeface="Calibri"/>
              </a:rPr>
              <a:t>nomme</a:t>
            </a:r>
            <a:r>
              <a:rPr dirty="0" lang="en-US">
                <a:cs typeface="Calibri"/>
              </a:rPr>
              <a:t> </a:t>
            </a:r>
            <a:r>
              <a:rPr dirty="0" lang="en-US">
                <a:ea typeface="+mn-lt"/>
                <a:cs typeface="+mn-lt"/>
              </a:rPr>
              <a:t>France-Presse.</a:t>
            </a:r>
            <a:endParaRPr dirty="0" lang="en-US"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441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  <p:pic>
        <p:nvPicPr>
          <p:cNvPr descr="A picture containing text  Description automatically generated" id="4" name="Picture 4">
            <a:extLst>
              <a:ext uri="{FF2B5EF4-FFF2-40B4-BE49-F238E27FC236}">
                <a16:creationId xmlns:a16="http://schemas.microsoft.com/office/drawing/2014/main" id="{471E2D14-5C57-47E5-902E-06817E83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043368"/>
            <a:ext cx="1462088" cy="77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6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dirty="0"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91F264-B42B-4648-96CC-09EDF260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6" y="1336390"/>
            <a:ext cx="6190412" cy="1182927"/>
          </a:xfrm>
        </p:spPr>
        <p:txBody>
          <a:bodyPr anchor="b" numCol="1">
            <a:normAutofit/>
          </a:bodyPr>
          <a:lstStyle/>
          <a:p>
            <a:r>
              <a:rPr lang="en-US" sz="5600">
                <a:cs typeface="Calibri Light"/>
              </a:rPr>
              <a:t>À retenir</a:t>
            </a:r>
            <a:endParaRPr lang="en-US" sz="5600"/>
          </a:p>
        </p:txBody>
      </p:sp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cap="sq" w="25400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1DCA0-DB23-4E4D-AF2F-0CC3E9067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 bIns="45720" lIns="91440" numCol="1" rIns="91440" rtlCol="0" tIns="45720" vert="horz">
            <a:normAutofit/>
          </a:bodyPr>
          <a:lstStyle/>
          <a:p>
            <a:r>
              <a:rPr dirty="0" lang="en-US">
                <a:solidFill>
                  <a:schemeClr val="tx1">
                    <a:alpha val="80000"/>
                  </a:schemeClr>
                </a:solidFill>
                <a:cs typeface="Calibri"/>
              </a:rPr>
              <a:t>Valentina </a:t>
            </a:r>
            <a:r>
              <a:rPr dirty="0" err="1" lang="en-US">
                <a:solidFill>
                  <a:schemeClr val="tx1">
                    <a:alpha val="80000"/>
                  </a:schemeClr>
                </a:solidFill>
                <a:cs typeface="Calibri"/>
              </a:rPr>
              <a:t>est</a:t>
            </a:r>
            <a:r>
              <a:rPr dirty="0" lang="en-US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dirty="0" err="1" lang="en-US">
                <a:solidFill>
                  <a:schemeClr val="tx1">
                    <a:alpha val="80000"/>
                  </a:schemeClr>
                </a:solidFill>
                <a:cs typeface="Calibri"/>
              </a:rPr>
              <a:t>aussi</a:t>
            </a:r>
            <a:r>
              <a:rPr dirty="0" lang="en-US">
                <a:solidFill>
                  <a:schemeClr val="tx1">
                    <a:alpha val="80000"/>
                  </a:schemeClr>
                </a:solidFill>
                <a:cs typeface="Calibri"/>
              </a:rPr>
              <a:t> une engennieure</a:t>
            </a:r>
            <a:r>
              <a:rPr dirty="0" lang="en-US">
                <a:solidFill>
                  <a:schemeClr val="tx1">
                    <a:alpha val="80000"/>
                  </a:schemeClr>
                </a:solidFill>
                <a:cs typeface="Calibri"/>
              </a:rPr>
              <a:t>. Elle </a:t>
            </a:r>
            <a:r>
              <a:rPr dirty="0" err="1" lang="en-US">
                <a:solidFill>
                  <a:schemeClr val="tx1">
                    <a:alpha val="80000"/>
                  </a:schemeClr>
                </a:solidFill>
                <a:cs typeface="Calibri"/>
              </a:rPr>
              <a:t>est</a:t>
            </a:r>
            <a:r>
              <a:rPr dirty="0" lang="en-US">
                <a:solidFill>
                  <a:schemeClr val="tx1">
                    <a:alpha val="80000"/>
                  </a:schemeClr>
                </a:solidFill>
                <a:cs typeface="Calibri"/>
              </a:rPr>
              <a:t> la plus </a:t>
            </a:r>
            <a:r>
              <a:rPr dirty="0" err="1" lang="en-US">
                <a:solidFill>
                  <a:schemeClr val="tx1">
                    <a:alpha val="80000"/>
                  </a:schemeClr>
                </a:solidFill>
                <a:cs typeface="Calibri"/>
              </a:rPr>
              <a:t>jeune</a:t>
            </a:r>
            <a:r>
              <a:rPr dirty="0" lang="en-US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dirty="0" err="1" lang="en-US">
                <a:solidFill>
                  <a:schemeClr val="tx1">
                    <a:alpha val="80000"/>
                  </a:schemeClr>
                </a:solidFill>
                <a:cs typeface="Calibri"/>
              </a:rPr>
              <a:t>astronaute</a:t>
            </a:r>
            <a:r>
              <a:rPr dirty="0" lang="en-US">
                <a:solidFill>
                  <a:schemeClr val="tx1">
                    <a:alpha val="80000"/>
                  </a:schemeClr>
                </a:solidFill>
                <a:cs typeface="Calibri"/>
              </a:rPr>
              <a:t> a </a:t>
            </a:r>
            <a:r>
              <a:rPr dirty="0" err="1" lang="en-US">
                <a:solidFill>
                  <a:schemeClr val="tx1">
                    <a:alpha val="80000"/>
                  </a:schemeClr>
                </a:solidFill>
                <a:cs typeface="Calibri"/>
              </a:rPr>
              <a:t>avoir</a:t>
            </a:r>
            <a:r>
              <a:rPr dirty="0" lang="en-US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dirty="0" err="1" lang="en-US">
                <a:solidFill>
                  <a:schemeClr val="tx1">
                    <a:alpha val="80000"/>
                  </a:schemeClr>
                </a:solidFill>
                <a:cs typeface="Calibri"/>
              </a:rPr>
              <a:t>quitté</a:t>
            </a:r>
            <a:r>
              <a:rPr dirty="0" lang="en-US">
                <a:solidFill>
                  <a:schemeClr val="tx1">
                    <a:alpha val="80000"/>
                  </a:schemeClr>
                </a:solidFill>
                <a:cs typeface="Calibri"/>
              </a:rPr>
              <a:t> la </a:t>
            </a:r>
            <a:r>
              <a:rPr dirty="0" err="1" lang="en-US">
                <a:solidFill>
                  <a:schemeClr val="tx1">
                    <a:alpha val="80000"/>
                  </a:schemeClr>
                </a:solidFill>
                <a:cs typeface="Calibri"/>
              </a:rPr>
              <a:t>terre</a:t>
            </a:r>
            <a:r>
              <a:rPr dirty="0" lang="en-US">
                <a:solidFill>
                  <a:schemeClr val="tx1">
                    <a:alpha val="80000"/>
                  </a:schemeClr>
                </a:solidFill>
                <a:cs typeface="Calibri"/>
              </a:rPr>
              <a:t> et </a:t>
            </a:r>
            <a:r>
              <a:rPr dirty="0" err="1" lang="en-US">
                <a:solidFill>
                  <a:schemeClr val="tx1">
                    <a:alpha val="80000"/>
                  </a:schemeClr>
                </a:solidFill>
                <a:cs typeface="Calibri"/>
              </a:rPr>
              <a:t>aussi</a:t>
            </a:r>
            <a:r>
              <a:rPr dirty="0" lang="en-US">
                <a:solidFill>
                  <a:schemeClr val="tx1">
                    <a:alpha val="80000"/>
                  </a:schemeClr>
                </a:solidFill>
                <a:cs typeface="Calibri"/>
              </a:rPr>
              <a:t> la </a:t>
            </a:r>
            <a:r>
              <a:rPr dirty="0" err="1" lang="en-US">
                <a:solidFill>
                  <a:schemeClr val="tx1">
                    <a:alpha val="80000"/>
                  </a:schemeClr>
                </a:solidFill>
                <a:cs typeface="Calibri"/>
              </a:rPr>
              <a:t>premiére</a:t>
            </a:r>
            <a:r>
              <a:rPr dirty="0" lang="en-US">
                <a:solidFill>
                  <a:schemeClr val="tx1">
                    <a:alpha val="80000"/>
                  </a:schemeClr>
                </a:solidFill>
                <a:cs typeface="Calibri"/>
              </a:rPr>
              <a:t> femme a </a:t>
            </a:r>
            <a:r>
              <a:rPr dirty="0" err="1" lang="en-US">
                <a:solidFill>
                  <a:schemeClr val="tx1">
                    <a:alpha val="80000"/>
                  </a:schemeClr>
                </a:solidFill>
                <a:cs typeface="Calibri"/>
              </a:rPr>
              <a:t>avoir</a:t>
            </a:r>
            <a:r>
              <a:rPr dirty="0" lang="en-US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dirty="0" err="1" lang="en-US">
                <a:solidFill>
                  <a:schemeClr val="tx1">
                    <a:alpha val="80000"/>
                  </a:schemeClr>
                </a:solidFill>
                <a:cs typeface="Calibri"/>
              </a:rPr>
              <a:t>été</a:t>
            </a:r>
            <a:r>
              <a:rPr dirty="0" lang="en-US">
                <a:solidFill>
                  <a:schemeClr val="tx1">
                    <a:alpha val="80000"/>
                  </a:schemeClr>
                </a:solidFill>
                <a:cs typeface="Calibri"/>
              </a:rPr>
              <a:t> dans </a:t>
            </a:r>
            <a:r>
              <a:rPr dirty="0" err="1" lang="en-US">
                <a:solidFill>
                  <a:schemeClr val="tx1">
                    <a:alpha val="80000"/>
                  </a:schemeClr>
                </a:solidFill>
                <a:cs typeface="Calibri"/>
              </a:rPr>
              <a:t>l'espace</a:t>
            </a:r>
            <a:r>
              <a:rPr dirty="0" lang="en-US">
                <a:solidFill>
                  <a:schemeClr val="tx1">
                    <a:alpha val="80000"/>
                  </a:schemeClr>
                </a:solidFill>
                <a:cs typeface="Calibri"/>
              </a:rPr>
              <a:t>. </a:t>
            </a:r>
            <a:endParaRPr dirty="0" lang="en-US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7E82710-0A49-4C03-B3D9-FDD7E3AB9A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" l="11627" r="12405"/>
          <a:stretch/>
        </p:blipFill>
        <p:spPr>
          <a:xfrm>
            <a:off x="7451965" y="1665519"/>
            <a:ext cx="4267645" cy="4267645"/>
          </a:xfrm>
          <a:custGeom>
            <a:avLst/>
            <a:gdLst/>
            <a:ahLst/>
            <a:cxnLst/>
            <a:rect b="b" l="l" r="r" t="t"/>
            <a:pathLst>
              <a:path h="2457864" w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</p:spPr>
      </p:pic>
      <p:sp>
        <p:nvSpPr>
          <p:cNvPr id="1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fmla="*/ 129602 w 139039" name="connsiteX0"/>
              <a:gd fmla="*/ 60082 h 139039" name="connsiteY0"/>
              <a:gd fmla="*/ 78957 w 139039" name="connsiteX1"/>
              <a:gd fmla="*/ 60082 h 139039" name="connsiteY1"/>
              <a:gd fmla="*/ 78957 w 139039" name="connsiteX2"/>
              <a:gd fmla="*/ 9437 h 139039" name="connsiteY2"/>
              <a:gd fmla="*/ 69520 w 139039" name="connsiteX3"/>
              <a:gd fmla="*/ 0 h 139039" name="connsiteY3"/>
              <a:gd fmla="*/ 60082 w 139039" name="connsiteX4"/>
              <a:gd fmla="*/ 9437 h 139039" name="connsiteY4"/>
              <a:gd fmla="*/ 60082 w 139039" name="connsiteX5"/>
              <a:gd fmla="*/ 60082 h 139039" name="connsiteY5"/>
              <a:gd fmla="*/ 9437 w 139039" name="connsiteX6"/>
              <a:gd fmla="*/ 60082 h 139039" name="connsiteY6"/>
              <a:gd fmla="*/ 0 w 139039" name="connsiteX7"/>
              <a:gd fmla="*/ 69520 h 139039" name="connsiteY7"/>
              <a:gd fmla="*/ 9437 w 139039" name="connsiteX8"/>
              <a:gd fmla="*/ 78957 h 139039" name="connsiteY8"/>
              <a:gd fmla="*/ 60082 w 139039" name="connsiteX9"/>
              <a:gd fmla="*/ 78957 h 139039" name="connsiteY9"/>
              <a:gd fmla="*/ 60082 w 139039" name="connsiteX10"/>
              <a:gd fmla="*/ 129602 h 139039" name="connsiteY10"/>
              <a:gd fmla="*/ 69520 w 139039" name="connsiteX11"/>
              <a:gd fmla="*/ 139039 h 139039" name="connsiteY11"/>
              <a:gd fmla="*/ 78957 w 139039" name="connsiteX12"/>
              <a:gd fmla="*/ 129602 h 139039" name="connsiteY12"/>
              <a:gd fmla="*/ 78957 w 139039" name="connsiteX13"/>
              <a:gd fmla="*/ 78957 h 139039" name="connsiteY13"/>
              <a:gd fmla="*/ 129602 w 139039" name="connsiteX14"/>
              <a:gd fmla="*/ 78957 h 139039" name="connsiteY14"/>
              <a:gd fmla="*/ 139039 w 139039" name="connsiteX15"/>
              <a:gd fmla="*/ 69520 h 139039" name="connsiteY15"/>
              <a:gd fmla="*/ 129602 w 139039" name="connsiteX16"/>
              <a:gd fmla="*/ 60082 h 139039" name="connsiteY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139039" w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cap="flat" w="603">
            <a:noFill/>
            <a:prstDash val="solid"/>
            <a:miter/>
          </a:ln>
        </p:spPr>
        <p:txBody>
          <a:bodyPr anchor="ctr" numCol="1" rtlCol="0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fmla="*/ 91138 w 91138" name="connsiteX0"/>
              <a:gd fmla="*/ 45569 h 91138" name="connsiteY0"/>
              <a:gd fmla="*/ 45569 w 91138" name="connsiteX1"/>
              <a:gd fmla="*/ 91138 h 91138" name="connsiteY1"/>
              <a:gd fmla="*/ 0 w 91138" name="connsiteX2"/>
              <a:gd fmla="*/ 45569 h 91138" name="connsiteY2"/>
              <a:gd fmla="*/ 45569 w 91138" name="connsiteX3"/>
              <a:gd fmla="*/ 0 h 91138" name="connsiteY3"/>
              <a:gd fmla="*/ 91138 w 91138" name="connsiteX4"/>
              <a:gd fmla="*/ 45569 h 91138" name="connsiteY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91138" w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cap="flat" w="422">
            <a:noFill/>
            <a:prstDash val="solid"/>
            <a:miter/>
          </a:ln>
        </p:spPr>
        <p:txBody>
          <a:bodyPr anchor="ctr" numCol="1"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79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panose="020F0302020204030204"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panose="020F0502020204030204"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0</Words>
  <Paragraphs>0</Paragraphs>
  <Slides>6</Slides>
  <Notes>0</Notes>
  <TotalTime>0</TotalTime>
  <HiddenSlides>0</HiddenSlides>
  <MMClips>0</MMClips>
  <ScaleCrop>false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office theme</vt:lpstr>
      <vt:lpstr>Valentina Tereshkova</vt:lpstr>
      <vt:lpstr>Quoi?</vt:lpstr>
      <vt:lpstr>Pays</vt:lpstr>
      <vt:lpstr>Quand</vt:lpstr>
      <vt:lpstr>Agence</vt:lpstr>
      <vt:lpstr>À retenir</vt:lpstr>
    </vt:vector>
  </TitlesOfParts>
  <LinksUpToDate>false</LinksUpToDate>
  <SharedDoc>false</SharedDoc>
  <HyperlinksChanged>false</HyperlinksChanged>
  <Application>Microsoft Office PowerPoint</Application>
  <AppVersion>16.0000</AppVersion>
  <PresentationFormat>Widescreen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2022-02-07T20:35:56Z</dcterms:created>
  <dc:creator/>
  <cp:lastModifiedBy/>
  <dcterms:modified xsi:type="dcterms:W3CDTF">2022-02-15T16:49:10Z</dcterms:modified>
  <cp:revision>125</cp:revision>
  <dc:title>PowerPoint Presentation</dc:title>
</cp:coreProperties>
</file>