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51066E-AA62-80C1-0456-48EBD907ECC7}" v="598" dt="2022-01-10T13:54:51.957"/>
    <p1510:client id="{E90140B5-09B9-4DCF-AADF-DD909F5C46A3}" v="791" dt="2022-01-07T19:41:58.7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4A8DC-C4AF-4652-AC32-ADFAD1738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47FE07-1509-4618-BFDD-2F2A07A12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3199F-26E1-4DB1-9CA8-7E8CED47D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8972CB-BD9A-4995-92F2-5CC190B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0CFE87-B16B-4990-9241-968139C6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36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405F9-9DFF-4742-9857-F192A455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7E0B7C-2D83-463E-8FBF-B5C189680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AF828-D8A2-445A-9F05-B6C6E20E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E58E7C-83BF-4AD8-9C5D-C6119982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92182-C482-4E0F-B08D-1366FDD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180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E969EE-D58A-4102-801C-5E0126DD9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D73470-3533-4D82-9B78-D347A794D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558D78-E782-4B90-BA62-E390635F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380A4C-292A-49BF-8242-23B985F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678AC-A9FC-4025-A2BA-C102B4D1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4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2E0A43-A785-43F0-8AA7-AC17391A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5E074-1D09-47C4-A46B-064D1B3C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40D95-E024-4ACF-95D4-78E3288C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43D00-AD54-43BB-8A14-13A12C3F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67E55-6C86-4043-BBFB-E556A28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31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3D82C-E584-4782-931A-D51D73EA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127DEC-569E-438D-9D27-57F5BA6D4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A6EAB-7978-428A-BCCC-2035D003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D8126A-EF0E-41E0-8629-D6C6B7CB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CED88-001B-4D14-BB72-1D84878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00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8DA14-A54C-4B6C-8BFD-6480D448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EBBF4F-1C1D-4B75-BCF6-827B12EBB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3D5836-D4AE-4771-B4E8-FA427937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A8E883-F68A-46FF-A17F-BE871585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726C6-D85A-4303-B69F-95C43747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20E401-FF19-4C9C-938F-23874992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61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CED65-165B-4F21-9346-DEEA150F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C55C23-F218-4028-82D4-26506EB7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AA1FE5-6935-46E4-BAB5-F2102BA9D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925E6B-CC53-42AE-ABD6-24F6728EC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A9E9DA-B1D6-4260-82D4-5DD519120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EF37AF-B11E-4861-8F3F-E7167F1D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1A84F1-A5F7-4393-BD31-E7FFCC74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911845-779A-4E9B-AA29-E6688FDC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7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417A0-29EC-4C25-ACD7-F57E45BF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55530-F545-40DA-B995-C8736F63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4A9854-DB18-4952-8D69-4FC903BB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A72ACA-943A-4870-9C84-070A0070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45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89C7BD-AC20-46EB-8178-4A794AE1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8B409C-04DE-40E9-8ED8-0A88D3CF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7B2809-9912-4EE7-B2BA-A1B8F25E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5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3CFBE-0450-4DCB-A2A4-33530269F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B87E0F-6A58-4F4B-8701-85A38AF37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D191F1-2C4A-4163-9CFC-9E355CBB2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4F01F-3C8D-4081-A8D6-1080982C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FC714-3204-4BCF-BE19-1C5F41D3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748F61-7DCD-44C1-B55E-46842A45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162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A1516-2FDA-4214-AD7B-304867BC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AB3FAF-630F-42F3-ACC3-86572AF5E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350950-C105-41DC-AE5B-8FD1234C5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19FC2-C928-42DD-8C06-688C404B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25B4E9-BA30-4571-AB97-93CF700A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EA017F-EFBE-433E-A23D-28DB8298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321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239FE0-7C23-49D6-9493-47D4D11F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032DBC-96EA-4E25-A233-66395E3D7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442B95-01A5-48D3-BC5F-4DF713F26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9C65C-841D-41BE-BA1A-DCEA6F77C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D1C6A3-3E42-4155-8258-05F0292F3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705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ECDF2D-3639-4EE9-A4F1-0D9F3235A2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49835"/>
            <a:ext cx="9144000" cy="1510581"/>
          </a:xfrm>
        </p:spPr>
        <p:txBody>
          <a:bodyPr>
            <a:normAutofit fontScale="90000"/>
          </a:bodyPr>
          <a:lstStyle/>
          <a:p>
            <a:r>
              <a:rPr lang="fr-CA" dirty="0">
                <a:cs typeface="Calibri Light"/>
              </a:rPr>
              <a:t>Classification des éléments dans un tableau périodique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5294D7-A045-4C14-9634-F249C2A7B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99472"/>
            <a:ext cx="9144000" cy="205832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Par Samuel Landry</a:t>
            </a:r>
          </a:p>
          <a:p>
            <a:r>
              <a:rPr lang="fr-CA" dirty="0">
                <a:cs typeface="Calibri"/>
              </a:rPr>
              <a:t>Pour Daniel Blais</a:t>
            </a:r>
          </a:p>
          <a:p>
            <a:r>
              <a:rPr lang="fr-CA" dirty="0">
                <a:cs typeface="Calibri"/>
              </a:rPr>
              <a:t>MSI</a:t>
            </a:r>
          </a:p>
          <a:p>
            <a:r>
              <a:rPr lang="fr-CA" dirty="0">
                <a:cs typeface="Calibri"/>
              </a:rPr>
              <a:t>Date 7 Janvier 2022</a:t>
            </a:r>
          </a:p>
        </p:txBody>
      </p:sp>
    </p:spTree>
    <p:extLst>
      <p:ext uri="{BB962C8B-B14F-4D97-AF65-F5344CB8AC3E}">
        <p14:creationId xmlns:p14="http://schemas.microsoft.com/office/powerpoint/2010/main" val="95408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541889-CEC5-4961-8FC0-29836FAE0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6172D2-3173-4440-99A4-C0D91D75072A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endParaRPr lang="fr-CA"/>
          </a:p>
          <a:p>
            <a:pPr marL="0" indent="0">
              <a:buNone/>
            </a:pPr>
            <a:r>
              <a:rPr lang="fr-CA" sz="1200" dirty="0">
                <a:cs typeface="Calibri" panose="020F0502020204030204"/>
              </a:rPr>
              <a:t>hydrogène</a:t>
            </a:r>
            <a:r>
              <a:rPr lang="fr-CA" dirty="0">
                <a:cs typeface="Calibri" panose="020F0502020204030204"/>
              </a:rPr>
              <a:t> </a:t>
            </a:r>
            <a:endParaRPr lang="fr-CA" sz="1200" dirty="0">
              <a:cs typeface="Calibri" panose="020F0502020204030204"/>
            </a:endParaRPr>
          </a:p>
          <a:p>
            <a:pPr marL="0" indent="0">
              <a:buNone/>
            </a:pPr>
            <a:r>
              <a:rPr lang="fr-CA" dirty="0">
                <a:cs typeface="Calibri" panose="020F0502020204030204"/>
              </a:rPr>
              <a:t>    1     Métaux</a:t>
            </a:r>
            <a:endParaRPr lang="fr-CA" dirty="0"/>
          </a:p>
        </p:txBody>
      </p:sp>
      <p:sp>
        <p:nvSpPr>
          <p:cNvPr id="4" name="Organigramme : Procédé 3">
            <a:extLst>
              <a:ext uri="{FF2B5EF4-FFF2-40B4-BE49-F238E27FC236}">
                <a16:creationId xmlns:a16="http://schemas.microsoft.com/office/drawing/2014/main" id="{DAE221A8-4FFF-4E52-9BF4-E55E3E2621D1}"/>
              </a:ext>
            </a:extLst>
          </p:cNvPr>
          <p:cNvSpPr/>
          <p:nvPr/>
        </p:nvSpPr>
        <p:spPr>
          <a:xfrm>
            <a:off x="4833668" y="3022034"/>
            <a:ext cx="1020791" cy="63260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Procédé 4">
            <a:extLst>
              <a:ext uri="{FF2B5EF4-FFF2-40B4-BE49-F238E27FC236}">
                <a16:creationId xmlns:a16="http://schemas.microsoft.com/office/drawing/2014/main" id="{F3965A4F-F96A-4574-B186-68FD56C02C38}"/>
              </a:ext>
            </a:extLst>
          </p:cNvPr>
          <p:cNvSpPr/>
          <p:nvPr/>
        </p:nvSpPr>
        <p:spPr>
          <a:xfrm>
            <a:off x="922127" y="2316645"/>
            <a:ext cx="661359" cy="690114"/>
          </a:xfrm>
          <a:prstGeom prst="flowChartProcess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79F9752-E154-4221-B81F-E3BF033F783C}"/>
              </a:ext>
            </a:extLst>
          </p:cNvPr>
          <p:cNvSpPr txBox="1"/>
          <p:nvPr/>
        </p:nvSpPr>
        <p:spPr>
          <a:xfrm>
            <a:off x="5671509" y="5369583"/>
            <a:ext cx="416655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dirty="0">
                <a:cs typeface="Calibri"/>
              </a:rPr>
              <a:t>métalloïdes</a:t>
            </a:r>
          </a:p>
        </p:txBody>
      </p:sp>
      <p:sp>
        <p:nvSpPr>
          <p:cNvPr id="7" name="Organigramme : Procédé 6">
            <a:extLst>
              <a:ext uri="{FF2B5EF4-FFF2-40B4-BE49-F238E27FC236}">
                <a16:creationId xmlns:a16="http://schemas.microsoft.com/office/drawing/2014/main" id="{E269305D-095D-4689-AFB5-766C2FFDD6DA}"/>
              </a:ext>
            </a:extLst>
          </p:cNvPr>
          <p:cNvSpPr/>
          <p:nvPr/>
        </p:nvSpPr>
        <p:spPr>
          <a:xfrm>
            <a:off x="920330" y="3436283"/>
            <a:ext cx="661359" cy="80513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sz="1200" dirty="0">
                <a:cs typeface="Calibri"/>
              </a:rPr>
              <a:t>Lithium</a:t>
            </a:r>
          </a:p>
          <a:p>
            <a:pPr algn="ctr"/>
            <a:r>
              <a:rPr lang="fr-CA" sz="1200" dirty="0">
                <a:cs typeface="Calibri"/>
              </a:rPr>
              <a:t>3</a:t>
            </a:r>
          </a:p>
        </p:txBody>
      </p:sp>
      <p:sp>
        <p:nvSpPr>
          <p:cNvPr id="8" name="Organigramme : Procédé 7">
            <a:extLst>
              <a:ext uri="{FF2B5EF4-FFF2-40B4-BE49-F238E27FC236}">
                <a16:creationId xmlns:a16="http://schemas.microsoft.com/office/drawing/2014/main" id="{3A5E1581-6940-4724-8853-131806F0BB3F}"/>
              </a:ext>
            </a:extLst>
          </p:cNvPr>
          <p:cNvSpPr/>
          <p:nvPr/>
        </p:nvSpPr>
        <p:spPr>
          <a:xfrm>
            <a:off x="1695810" y="3550403"/>
            <a:ext cx="704488" cy="6901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sz="1200" dirty="0" err="1">
                <a:cs typeface="Calibri"/>
              </a:rPr>
              <a:t>Bérilium</a:t>
            </a:r>
            <a:endParaRPr lang="fr-FR" dirty="0" err="1"/>
          </a:p>
          <a:p>
            <a:pPr algn="ctr"/>
            <a:r>
              <a:rPr lang="fr-CA" sz="1200" dirty="0">
                <a:cs typeface="Calibri"/>
              </a:rPr>
              <a:t>4</a:t>
            </a:r>
          </a:p>
        </p:txBody>
      </p:sp>
      <p:sp>
        <p:nvSpPr>
          <p:cNvPr id="9" name="Organigramme : Procédé 8">
            <a:extLst>
              <a:ext uri="{FF2B5EF4-FFF2-40B4-BE49-F238E27FC236}">
                <a16:creationId xmlns:a16="http://schemas.microsoft.com/office/drawing/2014/main" id="{A0501FA6-2C74-4309-9EA9-8A0122E66BC2}"/>
              </a:ext>
            </a:extLst>
          </p:cNvPr>
          <p:cNvSpPr/>
          <p:nvPr/>
        </p:nvSpPr>
        <p:spPr>
          <a:xfrm>
            <a:off x="918535" y="4369013"/>
            <a:ext cx="661357" cy="67573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sz="1200" dirty="0">
                <a:cs typeface="Calibri"/>
              </a:rPr>
              <a:t>Sodium</a:t>
            </a:r>
            <a:endParaRPr lang="fr-CA" dirty="0">
              <a:cs typeface="Calibri"/>
            </a:endParaRPr>
          </a:p>
          <a:p>
            <a:pPr algn="ctr"/>
            <a:r>
              <a:rPr lang="fr-CA" sz="1200" dirty="0">
                <a:cs typeface="Calibri"/>
              </a:rPr>
              <a:t>11</a:t>
            </a:r>
          </a:p>
        </p:txBody>
      </p:sp>
      <p:sp>
        <p:nvSpPr>
          <p:cNvPr id="10" name="Organigramme : Procédé 9">
            <a:extLst>
              <a:ext uri="{FF2B5EF4-FFF2-40B4-BE49-F238E27FC236}">
                <a16:creationId xmlns:a16="http://schemas.microsoft.com/office/drawing/2014/main" id="{DC62D617-E2A6-4F2A-BA94-E822F61D790B}"/>
              </a:ext>
            </a:extLst>
          </p:cNvPr>
          <p:cNvSpPr/>
          <p:nvPr/>
        </p:nvSpPr>
        <p:spPr>
          <a:xfrm>
            <a:off x="1694012" y="4368114"/>
            <a:ext cx="1035170" cy="67573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sz="1200" dirty="0">
                <a:cs typeface="Calibri"/>
              </a:rPr>
              <a:t>Magnésium</a:t>
            </a:r>
            <a:endParaRPr lang="fr-CA" dirty="0" err="1">
              <a:cs typeface="Calibri"/>
            </a:endParaRPr>
          </a:p>
          <a:p>
            <a:pPr algn="ctr"/>
            <a:r>
              <a:rPr lang="fr-CA" sz="1200" dirty="0">
                <a:cs typeface="Calibri"/>
              </a:rPr>
              <a:t>12</a:t>
            </a:r>
          </a:p>
        </p:txBody>
      </p:sp>
      <p:sp>
        <p:nvSpPr>
          <p:cNvPr id="11" name="Organigramme : Procédé 10">
            <a:extLst>
              <a:ext uri="{FF2B5EF4-FFF2-40B4-BE49-F238E27FC236}">
                <a16:creationId xmlns:a16="http://schemas.microsoft.com/office/drawing/2014/main" id="{2A70D1FE-CA79-456F-8976-731AC0181518}"/>
              </a:ext>
            </a:extLst>
          </p:cNvPr>
          <p:cNvSpPr/>
          <p:nvPr/>
        </p:nvSpPr>
        <p:spPr>
          <a:xfrm>
            <a:off x="830471" y="5215478"/>
            <a:ext cx="819508" cy="67573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sz="1200" dirty="0" err="1">
                <a:cs typeface="Calibri"/>
              </a:rPr>
              <a:t>Potasium</a:t>
            </a:r>
            <a:endParaRPr lang="fr-CA" sz="1200">
              <a:cs typeface="Calibri"/>
            </a:endParaRPr>
          </a:p>
          <a:p>
            <a:pPr algn="ctr"/>
            <a:r>
              <a:rPr lang="fr-CA" sz="1200" dirty="0">
                <a:cs typeface="Calibri"/>
              </a:rPr>
              <a:t>19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0742006-2064-4595-B5D3-7AC5DF2D13A3}"/>
              </a:ext>
            </a:extLst>
          </p:cNvPr>
          <p:cNvSpPr txBox="1"/>
          <p:nvPr/>
        </p:nvSpPr>
        <p:spPr>
          <a:xfrm>
            <a:off x="6600645" y="2776268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dirty="0">
                <a:cs typeface="Calibri"/>
              </a:rPr>
              <a:t>Non métaux</a:t>
            </a:r>
          </a:p>
        </p:txBody>
      </p:sp>
      <p:sp>
        <p:nvSpPr>
          <p:cNvPr id="13" name="Organigramme : Procédé 12">
            <a:extLst>
              <a:ext uri="{FF2B5EF4-FFF2-40B4-BE49-F238E27FC236}">
                <a16:creationId xmlns:a16="http://schemas.microsoft.com/office/drawing/2014/main" id="{BDB129C9-627B-4308-BA6F-A4D0611523E0}"/>
              </a:ext>
            </a:extLst>
          </p:cNvPr>
          <p:cNvSpPr/>
          <p:nvPr/>
        </p:nvSpPr>
        <p:spPr>
          <a:xfrm>
            <a:off x="1964488" y="5170550"/>
            <a:ext cx="761998" cy="67573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sz="1200" dirty="0">
                <a:cs typeface="Calibri"/>
              </a:rPr>
              <a:t>Calcium</a:t>
            </a:r>
            <a:endParaRPr lang="fr-CA" dirty="0">
              <a:cs typeface="Calibri"/>
            </a:endParaRPr>
          </a:p>
          <a:p>
            <a:pPr algn="ctr"/>
            <a:r>
              <a:rPr lang="fr-CA" sz="1200" dirty="0">
                <a:cs typeface="Calibri"/>
              </a:rPr>
              <a:t>20</a:t>
            </a:r>
          </a:p>
        </p:txBody>
      </p:sp>
      <p:sp>
        <p:nvSpPr>
          <p:cNvPr id="14" name="Organigramme : Procédé 13">
            <a:extLst>
              <a:ext uri="{FF2B5EF4-FFF2-40B4-BE49-F238E27FC236}">
                <a16:creationId xmlns:a16="http://schemas.microsoft.com/office/drawing/2014/main" id="{09A3EF17-98BA-4505-8172-9E6F7E50F8F2}"/>
              </a:ext>
            </a:extLst>
          </p:cNvPr>
          <p:cNvSpPr/>
          <p:nvPr/>
        </p:nvSpPr>
        <p:spPr>
          <a:xfrm>
            <a:off x="7125059" y="4551426"/>
            <a:ext cx="891395" cy="71886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sz="1200" dirty="0">
                <a:cs typeface="Calibri"/>
              </a:rPr>
              <a:t>Phosphore</a:t>
            </a:r>
            <a:endParaRPr lang="fr-CA" dirty="0">
              <a:cs typeface="Calibri"/>
            </a:endParaRPr>
          </a:p>
          <a:p>
            <a:pPr algn="ctr"/>
            <a:r>
              <a:rPr lang="fr-CA" sz="1200" dirty="0">
                <a:cs typeface="Calibri"/>
              </a:rPr>
              <a:t>15</a:t>
            </a:r>
          </a:p>
        </p:txBody>
      </p:sp>
      <p:sp>
        <p:nvSpPr>
          <p:cNvPr id="15" name="Organigramme : Procédé 14">
            <a:extLst>
              <a:ext uri="{FF2B5EF4-FFF2-40B4-BE49-F238E27FC236}">
                <a16:creationId xmlns:a16="http://schemas.microsoft.com/office/drawing/2014/main" id="{3F707783-DFFC-44C4-86BD-AD138DAF8168}"/>
              </a:ext>
            </a:extLst>
          </p:cNvPr>
          <p:cNvSpPr/>
          <p:nvPr/>
        </p:nvSpPr>
        <p:spPr>
          <a:xfrm>
            <a:off x="6232765" y="4550528"/>
            <a:ext cx="747623" cy="71886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sz="1200" dirty="0">
                <a:cs typeface="Calibri"/>
              </a:rPr>
              <a:t>Silicium</a:t>
            </a:r>
            <a:endParaRPr lang="fr-CA" dirty="0">
              <a:cs typeface="Calibri"/>
            </a:endParaRPr>
          </a:p>
          <a:p>
            <a:pPr algn="ctr"/>
            <a:r>
              <a:rPr lang="fr-CA" sz="1200" dirty="0">
                <a:cs typeface="Calibri"/>
              </a:rPr>
              <a:t>14</a:t>
            </a:r>
          </a:p>
        </p:txBody>
      </p:sp>
      <p:sp>
        <p:nvSpPr>
          <p:cNvPr id="16" name="Organigramme : Procédé 15">
            <a:extLst>
              <a:ext uri="{FF2B5EF4-FFF2-40B4-BE49-F238E27FC236}">
                <a16:creationId xmlns:a16="http://schemas.microsoft.com/office/drawing/2014/main" id="{E8A2831B-B80E-42B1-A6B2-D9A5209E6411}"/>
              </a:ext>
            </a:extLst>
          </p:cNvPr>
          <p:cNvSpPr/>
          <p:nvPr/>
        </p:nvSpPr>
        <p:spPr>
          <a:xfrm>
            <a:off x="8072167" y="4549629"/>
            <a:ext cx="790754" cy="71886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sz="1200" dirty="0" err="1">
                <a:cs typeface="Calibri"/>
              </a:rPr>
              <a:t>Soufr</a:t>
            </a:r>
            <a:endParaRPr lang="fr-CA" dirty="0" err="1">
              <a:cs typeface="Calibri"/>
            </a:endParaRPr>
          </a:p>
          <a:p>
            <a:pPr algn="ctr"/>
            <a:r>
              <a:rPr lang="fr-CA" sz="1200" dirty="0">
                <a:cs typeface="Calibri"/>
              </a:rPr>
              <a:t>16</a:t>
            </a:r>
          </a:p>
        </p:txBody>
      </p:sp>
      <p:sp>
        <p:nvSpPr>
          <p:cNvPr id="17" name="Organigramme : Procédé 16">
            <a:extLst>
              <a:ext uri="{FF2B5EF4-FFF2-40B4-BE49-F238E27FC236}">
                <a16:creationId xmlns:a16="http://schemas.microsoft.com/office/drawing/2014/main" id="{37FDBC02-C985-40C3-AF77-81B928F67490}"/>
              </a:ext>
            </a:extLst>
          </p:cNvPr>
          <p:cNvSpPr/>
          <p:nvPr/>
        </p:nvSpPr>
        <p:spPr>
          <a:xfrm>
            <a:off x="9120817" y="4548731"/>
            <a:ext cx="776377" cy="71886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sz="1200" dirty="0">
                <a:cs typeface="Calibri"/>
              </a:rPr>
              <a:t>Chlore</a:t>
            </a:r>
            <a:endParaRPr lang="fr-CA" dirty="0">
              <a:cs typeface="Calibri"/>
            </a:endParaRPr>
          </a:p>
          <a:p>
            <a:pPr algn="ctr"/>
            <a:r>
              <a:rPr lang="fr-CA" sz="1200" dirty="0">
                <a:cs typeface="Calibri"/>
              </a:rPr>
              <a:t>17</a:t>
            </a:r>
          </a:p>
        </p:txBody>
      </p:sp>
      <p:sp>
        <p:nvSpPr>
          <p:cNvPr id="18" name="Organigramme : Procédé 17">
            <a:extLst>
              <a:ext uri="{FF2B5EF4-FFF2-40B4-BE49-F238E27FC236}">
                <a16:creationId xmlns:a16="http://schemas.microsoft.com/office/drawing/2014/main" id="{AA54DBE7-8F24-4B6E-8767-8C77C6E947C1}"/>
              </a:ext>
            </a:extLst>
          </p:cNvPr>
          <p:cNvSpPr/>
          <p:nvPr/>
        </p:nvSpPr>
        <p:spPr>
          <a:xfrm>
            <a:off x="9996936" y="4547832"/>
            <a:ext cx="762000" cy="71886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sz="1200" dirty="0">
                <a:cs typeface="Calibri"/>
              </a:rPr>
              <a:t>Argon</a:t>
            </a:r>
            <a:endParaRPr lang="fr-CA" dirty="0">
              <a:cs typeface="Calibri"/>
            </a:endParaRPr>
          </a:p>
          <a:p>
            <a:pPr algn="ctr"/>
            <a:r>
              <a:rPr lang="fr-CA" sz="1200" dirty="0">
                <a:cs typeface="Calibri"/>
              </a:rPr>
              <a:t>18</a:t>
            </a:r>
          </a:p>
        </p:txBody>
      </p:sp>
      <p:sp>
        <p:nvSpPr>
          <p:cNvPr id="19" name="Organigramme : Procédé 18">
            <a:extLst>
              <a:ext uri="{FF2B5EF4-FFF2-40B4-BE49-F238E27FC236}">
                <a16:creationId xmlns:a16="http://schemas.microsoft.com/office/drawing/2014/main" id="{488D4411-AF1C-4C72-BF91-5FED4ABC16DC}"/>
              </a:ext>
            </a:extLst>
          </p:cNvPr>
          <p:cNvSpPr/>
          <p:nvPr/>
        </p:nvSpPr>
        <p:spPr>
          <a:xfrm>
            <a:off x="5222756" y="4546934"/>
            <a:ext cx="877018" cy="71886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sz="1200" dirty="0">
                <a:cs typeface="Calibri"/>
              </a:rPr>
              <a:t>Aluminium</a:t>
            </a:r>
            <a:endParaRPr lang="fr-CA" dirty="0">
              <a:cs typeface="Calibri"/>
            </a:endParaRPr>
          </a:p>
          <a:p>
            <a:pPr algn="ctr"/>
            <a:r>
              <a:rPr lang="fr-CA" sz="1200" dirty="0">
                <a:cs typeface="Calibri"/>
              </a:rPr>
              <a:t>13</a:t>
            </a:r>
          </a:p>
        </p:txBody>
      </p:sp>
      <p:sp>
        <p:nvSpPr>
          <p:cNvPr id="20" name="Organigramme : Procédé 19">
            <a:extLst>
              <a:ext uri="{FF2B5EF4-FFF2-40B4-BE49-F238E27FC236}">
                <a16:creationId xmlns:a16="http://schemas.microsoft.com/office/drawing/2014/main" id="{8811FC31-B238-43BD-B4AB-A4E644477CD0}"/>
              </a:ext>
            </a:extLst>
          </p:cNvPr>
          <p:cNvSpPr/>
          <p:nvPr/>
        </p:nvSpPr>
        <p:spPr>
          <a:xfrm>
            <a:off x="8068574" y="3798413"/>
            <a:ext cx="790753" cy="6901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sz="1200" dirty="0">
                <a:cs typeface="Calibri"/>
              </a:rPr>
              <a:t>Oxygène</a:t>
            </a:r>
            <a:endParaRPr lang="fr-CA" dirty="0">
              <a:cs typeface="Calibri"/>
            </a:endParaRPr>
          </a:p>
          <a:p>
            <a:pPr algn="ctr"/>
            <a:r>
              <a:rPr lang="fr-CA" sz="1200" dirty="0">
                <a:cs typeface="Calibri"/>
              </a:rPr>
              <a:t>8</a:t>
            </a:r>
          </a:p>
        </p:txBody>
      </p:sp>
      <p:sp>
        <p:nvSpPr>
          <p:cNvPr id="21" name="Organigramme : Procédé 20">
            <a:extLst>
              <a:ext uri="{FF2B5EF4-FFF2-40B4-BE49-F238E27FC236}">
                <a16:creationId xmlns:a16="http://schemas.microsoft.com/office/drawing/2014/main" id="{E195C49C-355C-4D6D-98E0-BB4BE4A0121E}"/>
              </a:ext>
            </a:extLst>
          </p:cNvPr>
          <p:cNvSpPr/>
          <p:nvPr/>
        </p:nvSpPr>
        <p:spPr>
          <a:xfrm rot="-10800000" flipH="1" flipV="1">
            <a:off x="9117221" y="3797513"/>
            <a:ext cx="776378" cy="69011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sz="1200" dirty="0">
                <a:cs typeface="Calibri"/>
              </a:rPr>
              <a:t>Fluor</a:t>
            </a:r>
            <a:endParaRPr lang="fr-FR" dirty="0"/>
          </a:p>
          <a:p>
            <a:pPr algn="ctr"/>
            <a:r>
              <a:rPr lang="fr-CA" sz="1200" dirty="0">
                <a:cs typeface="Calibri"/>
              </a:rPr>
              <a:t>9</a:t>
            </a:r>
          </a:p>
        </p:txBody>
      </p:sp>
      <p:sp>
        <p:nvSpPr>
          <p:cNvPr id="22" name="Organigramme : Procédé 21">
            <a:extLst>
              <a:ext uri="{FF2B5EF4-FFF2-40B4-BE49-F238E27FC236}">
                <a16:creationId xmlns:a16="http://schemas.microsoft.com/office/drawing/2014/main" id="{B31EF350-C26F-4EB2-83C9-35189FD62616}"/>
              </a:ext>
            </a:extLst>
          </p:cNvPr>
          <p:cNvSpPr/>
          <p:nvPr/>
        </p:nvSpPr>
        <p:spPr>
          <a:xfrm rot="-10800000" flipH="1" flipV="1">
            <a:off x="9993341" y="3796615"/>
            <a:ext cx="762001" cy="69011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sz="1200" dirty="0">
                <a:cs typeface="Calibri" panose="020F0502020204030204"/>
              </a:rPr>
              <a:t>Néon</a:t>
            </a:r>
          </a:p>
          <a:p>
            <a:pPr algn="ctr"/>
            <a:r>
              <a:rPr lang="fr-CA" sz="1200" dirty="0">
                <a:cs typeface="Calibri" panose="020F0502020204030204"/>
              </a:rPr>
              <a:t>10</a:t>
            </a:r>
          </a:p>
        </p:txBody>
      </p:sp>
      <p:sp>
        <p:nvSpPr>
          <p:cNvPr id="23" name="Organigramme : Procédé 22">
            <a:extLst>
              <a:ext uri="{FF2B5EF4-FFF2-40B4-BE49-F238E27FC236}">
                <a16:creationId xmlns:a16="http://schemas.microsoft.com/office/drawing/2014/main" id="{EDE2DB04-29EA-4DE2-A5CD-1760918E053F}"/>
              </a:ext>
            </a:extLst>
          </p:cNvPr>
          <p:cNvSpPr/>
          <p:nvPr/>
        </p:nvSpPr>
        <p:spPr>
          <a:xfrm rot="-10800000" flipH="1" flipV="1">
            <a:off x="9992443" y="2933075"/>
            <a:ext cx="776378" cy="7907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sz="1200" dirty="0">
                <a:cs typeface="Calibri"/>
              </a:rPr>
              <a:t>Hélium</a:t>
            </a:r>
          </a:p>
          <a:p>
            <a:pPr algn="ctr"/>
            <a:r>
              <a:rPr lang="fr-CA" sz="1200" dirty="0">
                <a:cs typeface="Calibri"/>
              </a:rPr>
              <a:t>2</a:t>
            </a:r>
          </a:p>
        </p:txBody>
      </p:sp>
      <p:sp>
        <p:nvSpPr>
          <p:cNvPr id="25" name="Organigramme : Procédé 24">
            <a:extLst>
              <a:ext uri="{FF2B5EF4-FFF2-40B4-BE49-F238E27FC236}">
                <a16:creationId xmlns:a16="http://schemas.microsoft.com/office/drawing/2014/main" id="{655F4064-D065-4B86-BD8F-BEE491D246A6}"/>
              </a:ext>
            </a:extLst>
          </p:cNvPr>
          <p:cNvSpPr/>
          <p:nvPr/>
        </p:nvSpPr>
        <p:spPr>
          <a:xfrm rot="-10800000" flipH="1" flipV="1">
            <a:off x="6238156" y="3793919"/>
            <a:ext cx="747623" cy="69011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sz="1200" dirty="0">
                <a:cs typeface="Calibri"/>
              </a:rPr>
              <a:t>Carbone</a:t>
            </a:r>
            <a:endParaRPr lang="fr-CA" dirty="0">
              <a:cs typeface="Calibri"/>
            </a:endParaRPr>
          </a:p>
          <a:p>
            <a:pPr algn="ctr"/>
            <a:r>
              <a:rPr lang="fr-CA" sz="1200" dirty="0">
                <a:cs typeface="Calibri"/>
              </a:rPr>
              <a:t>6</a:t>
            </a:r>
          </a:p>
        </p:txBody>
      </p:sp>
      <p:sp>
        <p:nvSpPr>
          <p:cNvPr id="26" name="Organigramme : Procédé 25">
            <a:extLst>
              <a:ext uri="{FF2B5EF4-FFF2-40B4-BE49-F238E27FC236}">
                <a16:creationId xmlns:a16="http://schemas.microsoft.com/office/drawing/2014/main" id="{85E68C09-DBB5-4A89-80D5-8DCC3409B73C}"/>
              </a:ext>
            </a:extLst>
          </p:cNvPr>
          <p:cNvSpPr/>
          <p:nvPr/>
        </p:nvSpPr>
        <p:spPr>
          <a:xfrm flipH="1">
            <a:off x="5355745" y="3788527"/>
            <a:ext cx="747623" cy="69011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sz="1200" dirty="0">
                <a:cs typeface="Calibri"/>
              </a:rPr>
              <a:t>Bore</a:t>
            </a:r>
            <a:endParaRPr lang="fr-CA" dirty="0">
              <a:cs typeface="Calibri"/>
            </a:endParaRPr>
          </a:p>
          <a:p>
            <a:pPr algn="ctr"/>
            <a:r>
              <a:rPr lang="fr-CA" sz="1200" dirty="0">
                <a:cs typeface="Calibri"/>
              </a:rPr>
              <a:t>5</a:t>
            </a:r>
          </a:p>
        </p:txBody>
      </p:sp>
      <p:sp>
        <p:nvSpPr>
          <p:cNvPr id="27" name="Rectangle : avec coin arrondi 26">
            <a:extLst>
              <a:ext uri="{FF2B5EF4-FFF2-40B4-BE49-F238E27FC236}">
                <a16:creationId xmlns:a16="http://schemas.microsoft.com/office/drawing/2014/main" id="{2788B224-5897-4FAD-87AF-E02AEBF50731}"/>
              </a:ext>
            </a:extLst>
          </p:cNvPr>
          <p:cNvSpPr/>
          <p:nvPr/>
        </p:nvSpPr>
        <p:spPr>
          <a:xfrm flipV="1">
            <a:off x="5225450" y="3794902"/>
            <a:ext cx="86264" cy="690115"/>
          </a:xfrm>
          <a:prstGeom prst="round1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21A874-27EC-46F8-AB71-1AE4135FD411}"/>
              </a:ext>
            </a:extLst>
          </p:cNvPr>
          <p:cNvSpPr/>
          <p:nvPr/>
        </p:nvSpPr>
        <p:spPr>
          <a:xfrm flipH="1" flipV="1">
            <a:off x="5310816" y="4412230"/>
            <a:ext cx="934529" cy="12939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479A175-513F-4F11-B402-BA82BB06B73E}"/>
              </a:ext>
            </a:extLst>
          </p:cNvPr>
          <p:cNvSpPr/>
          <p:nvPr/>
        </p:nvSpPr>
        <p:spPr>
          <a:xfrm flipH="1" flipV="1">
            <a:off x="6172558" y="4483218"/>
            <a:ext cx="71888" cy="8338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Organigramme : Procédé 29">
            <a:extLst>
              <a:ext uri="{FF2B5EF4-FFF2-40B4-BE49-F238E27FC236}">
                <a16:creationId xmlns:a16="http://schemas.microsoft.com/office/drawing/2014/main" id="{E7A113F2-6623-4812-B8F9-55090DC9926A}"/>
              </a:ext>
            </a:extLst>
          </p:cNvPr>
          <p:cNvSpPr/>
          <p:nvPr/>
        </p:nvSpPr>
        <p:spPr>
          <a:xfrm>
            <a:off x="7120566" y="3784933"/>
            <a:ext cx="776377" cy="6901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sz="1200" dirty="0">
                <a:cs typeface="Calibri"/>
              </a:rPr>
              <a:t>Azote</a:t>
            </a:r>
            <a:endParaRPr lang="fr-CA" dirty="0">
              <a:cs typeface="Calibri"/>
            </a:endParaRPr>
          </a:p>
          <a:p>
            <a:pPr algn="ctr"/>
            <a:r>
              <a:rPr lang="fr-CA" sz="1200" dirty="0">
                <a:cs typeface="Calibri"/>
              </a:rPr>
              <a:t>7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8F38B62A-55F7-4E72-A3FE-F3F4C7F65C4B}"/>
              </a:ext>
            </a:extLst>
          </p:cNvPr>
          <p:cNvSpPr txBox="1"/>
          <p:nvPr/>
        </p:nvSpPr>
        <p:spPr>
          <a:xfrm>
            <a:off x="9195758" y="5313872"/>
            <a:ext cx="17367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dirty="0">
                <a:cs typeface="Calibri"/>
              </a:rPr>
              <a:t>Gaz inerte </a:t>
            </a:r>
          </a:p>
          <a:p>
            <a:r>
              <a:rPr lang="fr-CA" dirty="0">
                <a:cs typeface="Calibri"/>
              </a:rPr>
              <a:t>Gaz rare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14567E5D-2A24-41AA-BD94-964E6C46E84D}"/>
              </a:ext>
            </a:extLst>
          </p:cNvPr>
          <p:cNvSpPr txBox="1"/>
          <p:nvPr/>
        </p:nvSpPr>
        <p:spPr>
          <a:xfrm rot="-10800000" flipV="1">
            <a:off x="6261879" y="5777600"/>
            <a:ext cx="177991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fr-CA" dirty="0">
              <a:cs typeface="Calibri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E96B0551-D5CD-49BC-A127-B6E4E2565E28}"/>
              </a:ext>
            </a:extLst>
          </p:cNvPr>
          <p:cNvSpPr txBox="1"/>
          <p:nvPr/>
        </p:nvSpPr>
        <p:spPr>
          <a:xfrm flipH="1">
            <a:off x="924105" y="6025450"/>
            <a:ext cx="96615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dirty="0">
                <a:cs typeface="Calibri"/>
              </a:rPr>
              <a:t>alcalin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DEB66C3B-91F3-42A8-AA8A-FACE0942211C}"/>
              </a:ext>
            </a:extLst>
          </p:cNvPr>
          <p:cNvSpPr txBox="1"/>
          <p:nvPr/>
        </p:nvSpPr>
        <p:spPr>
          <a:xfrm>
            <a:off x="2867025" y="5264143"/>
            <a:ext cx="189493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dirty="0" err="1">
                <a:cs typeface="Calibri"/>
              </a:rPr>
              <a:t>Alino</a:t>
            </a:r>
            <a:r>
              <a:rPr lang="fr-CA" dirty="0">
                <a:cs typeface="Calibri"/>
              </a:rPr>
              <a:t> terreux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962C95A-5C0A-489B-A1B9-E0CDBA2DA56C}"/>
              </a:ext>
            </a:extLst>
          </p:cNvPr>
          <p:cNvSpPr/>
          <p:nvPr/>
        </p:nvSpPr>
        <p:spPr>
          <a:xfrm flipH="1">
            <a:off x="966158" y="3431875"/>
            <a:ext cx="445700" cy="215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dirty="0">
                <a:cs typeface="Calibri" panose="020F0502020204030204"/>
              </a:rPr>
              <a:t>Li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CE30575C-CB63-4CA8-945E-82A95A7718E1}"/>
              </a:ext>
            </a:extLst>
          </p:cNvPr>
          <p:cNvSpPr txBox="1"/>
          <p:nvPr/>
        </p:nvSpPr>
        <p:spPr>
          <a:xfrm rot="-10800000" flipV="1">
            <a:off x="1761765" y="3336085"/>
            <a:ext cx="87414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dirty="0">
                <a:cs typeface="Calibri"/>
              </a:rPr>
              <a:t>Be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7AC17D63-3CD1-4DB2-BAE8-3BBEDFC75C52}"/>
              </a:ext>
            </a:extLst>
          </p:cNvPr>
          <p:cNvSpPr txBox="1"/>
          <p:nvPr/>
        </p:nvSpPr>
        <p:spPr>
          <a:xfrm rot="-10800000" flipV="1">
            <a:off x="970112" y="215624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dirty="0">
                <a:cs typeface="Calibri"/>
              </a:rPr>
              <a:t>H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3EAADB8A-EB91-4172-B488-605429E4E84B}"/>
              </a:ext>
            </a:extLst>
          </p:cNvPr>
          <p:cNvSpPr txBox="1"/>
          <p:nvPr/>
        </p:nvSpPr>
        <p:spPr>
          <a:xfrm>
            <a:off x="804238" y="4213795"/>
            <a:ext cx="176554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dirty="0">
                <a:cs typeface="Calibri"/>
              </a:rPr>
              <a:t>Na                   Mg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DA35582A-08F3-4A98-9BE7-4B581801B527}"/>
              </a:ext>
            </a:extLst>
          </p:cNvPr>
          <p:cNvSpPr txBox="1"/>
          <p:nvPr/>
        </p:nvSpPr>
        <p:spPr>
          <a:xfrm>
            <a:off x="810164" y="5051485"/>
            <a:ext cx="185180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dirty="0">
                <a:cs typeface="Calibri"/>
              </a:rPr>
              <a:t>      K                  Ca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F26A996D-926A-4969-8B28-459B65911661}"/>
              </a:ext>
            </a:extLst>
          </p:cNvPr>
          <p:cNvSpPr txBox="1"/>
          <p:nvPr/>
        </p:nvSpPr>
        <p:spPr>
          <a:xfrm>
            <a:off x="9838247" y="2836473"/>
            <a:ext cx="113293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dirty="0">
                <a:cs typeface="Calibri"/>
              </a:rPr>
              <a:t>        He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6E18CA67-64C0-4D25-9278-F3CD1005655B}"/>
              </a:ext>
            </a:extLst>
          </p:cNvPr>
          <p:cNvSpPr txBox="1"/>
          <p:nvPr/>
        </p:nvSpPr>
        <p:spPr>
          <a:xfrm>
            <a:off x="5265348" y="4417083"/>
            <a:ext cx="550365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dirty="0">
                <a:cs typeface="Calibri"/>
              </a:rPr>
              <a:t>     Al              Si                P               S                  Cl             Ar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FEE913A2-591F-41F5-89CC-2BF9FA1A2D07}"/>
              </a:ext>
            </a:extLst>
          </p:cNvPr>
          <p:cNvSpPr txBox="1"/>
          <p:nvPr/>
        </p:nvSpPr>
        <p:spPr>
          <a:xfrm rot="-10800000" flipV="1">
            <a:off x="5350714" y="3577819"/>
            <a:ext cx="550365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dirty="0">
                <a:cs typeface="Calibri"/>
              </a:rPr>
              <a:t>    B                C              N                O                 F               Ne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C4A6029F-5872-4063-8250-FA560BBDF43B}"/>
              </a:ext>
            </a:extLst>
          </p:cNvPr>
          <p:cNvSpPr txBox="1"/>
          <p:nvPr/>
        </p:nvSpPr>
        <p:spPr>
          <a:xfrm>
            <a:off x="7377022" y="5507966"/>
            <a:ext cx="133422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dirty="0">
                <a:cs typeface="Calibri"/>
              </a:rPr>
              <a:t>halogène</a:t>
            </a:r>
          </a:p>
        </p:txBody>
      </p:sp>
    </p:spTree>
    <p:extLst>
      <p:ext uri="{BB962C8B-B14F-4D97-AF65-F5344CB8AC3E}">
        <p14:creationId xmlns:p14="http://schemas.microsoft.com/office/powerpoint/2010/main" val="31861545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Classification des éléments dans un tableau périodique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300</cp:revision>
  <dcterms:created xsi:type="dcterms:W3CDTF">2022-01-07T19:03:58Z</dcterms:created>
  <dcterms:modified xsi:type="dcterms:W3CDTF">2022-01-20T17:55:36Z</dcterms:modified>
</cp:coreProperties>
</file>