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C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05832C-1E7A-453D-93B5-BCA12F4B43B3}" v="689" dt="2022-12-20T20:52:40.7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64A8DC-C4AF-4652-AC32-ADFAD17381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847FE07-1509-4618-BFDD-2F2A07A123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CA"/>
              <a:t>Modifier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883199F-26E1-4DB1-9CA8-7E8CED47D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2022-12-20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8972CB-BD9A-4995-92F2-5CC190BFA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C0CFE87-B16B-4990-9241-968139C62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24365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6405F9-9DFF-4742-9857-F192A455E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A7E0B7C-2D83-463E-8FBF-B5C189680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98AF828-D8A2-445A-9F05-B6C6E20EC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2022-12-20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6E58E7C-83BF-4AD8-9C5D-C61199829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BE92182-C482-4E0F-B08D-1366FDD1D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11805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BE969EE-D58A-4102-801C-5E0126DD91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0D73470-3533-4D82-9B78-D347A794D9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D558D78-E782-4B90-BA62-E390635F2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2022-12-20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9380A4C-292A-49BF-8242-23B985FB0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8B678AC-A9FC-4025-A2BA-C102B4D1D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87445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2E0A43-A785-43F0-8AA7-AC17391A6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585E074-1D09-47C4-A46B-064D1B3C8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6640D95-E024-4ACF-95D4-78E3288C9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2022-12-20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BD43D00-AD54-43BB-8A14-13A12C3F2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7467E55-6C86-4043-BBFB-E556A2890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63319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63D82C-E584-4782-931A-D51D73EA3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3127DEC-569E-438D-9D27-57F5BA6D4C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42A6EAB-7978-428A-BCCC-2035D003D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2022-12-20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D8126A-EF0E-41E0-8629-D6C6B7CBC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2CCED88-001B-4D14-BB72-1D848781A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60066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A8DA14-A54C-4B6C-8BFD-6480D4487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EEBBF4F-1C1D-4B75-BCF6-827B12EBB6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E3D5836-D4AE-4771-B4E8-FA427937C4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3A8E883-F68A-46FF-A17F-BE871585E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2022-12-20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2A726C6-D85A-4303-B69F-95C43747B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120E401-FF19-4C9C-938F-238749921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7612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BCED65-165B-4F21-9346-DEEA150FC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0C55C23-F218-4028-82D4-26506EB7E8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3AA1FE5-6935-46E4-BAB5-F2102BA9D3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C925E6B-CC53-42AE-ABD6-24F6728ECF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CA9E9DA-B1D6-4260-82D4-5DD5191202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4EF37AF-B11E-4861-8F3F-E7167F1D7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2022-12-20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D1A84F1-A5F7-4393-BD31-E7FFCC747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9911845-779A-4E9B-AA29-E6688FDC8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39761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9417A0-29EC-4C25-ACD7-F57E45BF9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7955530-F545-40DA-B995-C8736F634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2022-12-20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E4A9854-DB18-4952-8D69-4FC903BB7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9A72ACA-943A-4870-9C84-070A0070C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64520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789C7BD-AC20-46EB-8178-4A794AE12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2022-12-20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B8B409C-04DE-40E9-8ED8-0A88D3CFD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47B2809-9912-4EE7-B2BA-A1B8F25E6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8158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E3CFBE-0450-4DCB-A2A4-33530269F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2B87E0F-6A58-4F4B-8701-85A38AF37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AD191F1-2C4A-4163-9CFC-9E355CBB21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ED4F01F-3C8D-4081-A8D6-1080982C0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2022-12-20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28FC714-3204-4BCF-BE19-1C5F41D31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3748F61-7DCD-44C1-B55E-46842A457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7162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5A1516-2FDA-4214-AD7B-304867BCF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1AB3FAF-630F-42F3-ACC3-86572AF5E3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9350950-C105-41DC-AE5B-8FD1234C5B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D119FC2-C928-42DD-8C06-688C404BF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2022-12-20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125B4E9-BA30-4571-AB97-93CF700A7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5EA017F-EFBE-433E-A23D-28DB82985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23216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D239FE0-7C23-49D6-9493-47D4D11FD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A032DBC-96EA-4E25-A233-66395E3D7E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9442B95-01A5-48D3-BC5F-4DF713F266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3F41A-0AC9-46AE-80E5-213A985D2FBC}" type="datetimeFigureOut">
              <a:rPr lang="fr-CA" smtClean="0"/>
              <a:t>2022-12-20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689C65C-841D-41BE-BA1A-DCEA6F77C1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2D1C6A3-3E42-4155-8258-05F0292F31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07054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C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ECDF2D-3639-4EE9-A4F1-0D9F3235A2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7303699" cy="604808"/>
          </a:xfrm>
        </p:spPr>
        <p:txBody>
          <a:bodyPr>
            <a:normAutofit fontScale="90000"/>
          </a:bodyPr>
          <a:lstStyle/>
          <a:p>
            <a:r>
              <a:rPr lang="fr-CA" dirty="0">
                <a:cs typeface="Calibri Light"/>
              </a:rPr>
              <a:t>#1 Sédimentation</a:t>
            </a:r>
            <a:br>
              <a:rPr lang="fr-CA" dirty="0">
                <a:cs typeface="Calibri Light"/>
              </a:rPr>
            </a:br>
            <a:r>
              <a:rPr lang="fr-CA" dirty="0">
                <a:cs typeface="Calibri Light"/>
              </a:rPr>
              <a:t>laisse reposer</a:t>
            </a:r>
            <a:endParaRPr lang="fr-CA" dirty="0" err="1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95294D7-A045-4C14-9634-F249C2A7B8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5736" y="6074943"/>
            <a:ext cx="8626416" cy="44806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CA" dirty="0">
                <a:cs typeface="Calibri"/>
              </a:rPr>
              <a:t>Mélange hétérogène</a:t>
            </a:r>
            <a:endParaRPr lang="fr-CA" dirty="0"/>
          </a:p>
        </p:txBody>
      </p:sp>
      <p:sp>
        <p:nvSpPr>
          <p:cNvPr id="4" name="Cylindre 3">
            <a:extLst>
              <a:ext uri="{FF2B5EF4-FFF2-40B4-BE49-F238E27FC236}">
                <a16:creationId xmlns:a16="http://schemas.microsoft.com/office/drawing/2014/main" id="{00F7332B-47C7-0DA5-C595-EA9022D00638}"/>
              </a:ext>
            </a:extLst>
          </p:cNvPr>
          <p:cNvSpPr/>
          <p:nvPr/>
        </p:nvSpPr>
        <p:spPr>
          <a:xfrm>
            <a:off x="1616926" y="2267414"/>
            <a:ext cx="1768415" cy="2746075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Cylindre 4">
            <a:extLst>
              <a:ext uri="{FF2B5EF4-FFF2-40B4-BE49-F238E27FC236}">
                <a16:creationId xmlns:a16="http://schemas.microsoft.com/office/drawing/2014/main" id="{C601CD8A-F877-5DC6-5582-C27F30308FBF}"/>
              </a:ext>
            </a:extLst>
          </p:cNvPr>
          <p:cNvSpPr/>
          <p:nvPr/>
        </p:nvSpPr>
        <p:spPr>
          <a:xfrm>
            <a:off x="8158975" y="2416097"/>
            <a:ext cx="1782792" cy="268856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09C9DA8D-DB42-E7FA-9DFA-F7665AF179DF}"/>
              </a:ext>
            </a:extLst>
          </p:cNvPr>
          <p:cNvSpPr/>
          <p:nvPr/>
        </p:nvSpPr>
        <p:spPr>
          <a:xfrm>
            <a:off x="1932878" y="4367561"/>
            <a:ext cx="172528" cy="172528"/>
          </a:xfrm>
          <a:prstGeom prst="ellipse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933D1739-F0CC-DA6D-818F-893708D1A3CE}"/>
              </a:ext>
            </a:extLst>
          </p:cNvPr>
          <p:cNvSpPr/>
          <p:nvPr/>
        </p:nvSpPr>
        <p:spPr>
          <a:xfrm>
            <a:off x="2378926" y="4293219"/>
            <a:ext cx="359433" cy="37381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737E4D93-9F1A-2558-7E94-B09ACC48BEE9}"/>
              </a:ext>
            </a:extLst>
          </p:cNvPr>
          <p:cNvSpPr/>
          <p:nvPr/>
        </p:nvSpPr>
        <p:spPr>
          <a:xfrm>
            <a:off x="2796921" y="4140328"/>
            <a:ext cx="503207" cy="531962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C7B6BC48-B3E2-B65A-9857-211518253AB3}"/>
              </a:ext>
            </a:extLst>
          </p:cNvPr>
          <p:cNvSpPr/>
          <p:nvPr/>
        </p:nvSpPr>
        <p:spPr>
          <a:xfrm>
            <a:off x="8749147" y="4672289"/>
            <a:ext cx="301924" cy="330679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58DA8221-0463-27C9-5318-2202693A64A1}"/>
              </a:ext>
            </a:extLst>
          </p:cNvPr>
          <p:cNvSpPr/>
          <p:nvPr/>
        </p:nvSpPr>
        <p:spPr>
          <a:xfrm>
            <a:off x="9223599" y="4672288"/>
            <a:ext cx="301924" cy="33067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Flèche : bas 11">
            <a:extLst>
              <a:ext uri="{FF2B5EF4-FFF2-40B4-BE49-F238E27FC236}">
                <a16:creationId xmlns:a16="http://schemas.microsoft.com/office/drawing/2014/main" id="{53D5C4C3-C534-830F-E13A-E393FC5A77EA}"/>
              </a:ext>
            </a:extLst>
          </p:cNvPr>
          <p:cNvSpPr/>
          <p:nvPr/>
        </p:nvSpPr>
        <p:spPr>
          <a:xfrm>
            <a:off x="8432145" y="4286206"/>
            <a:ext cx="316301" cy="517584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Flèche : bas 12">
            <a:extLst>
              <a:ext uri="{FF2B5EF4-FFF2-40B4-BE49-F238E27FC236}">
                <a16:creationId xmlns:a16="http://schemas.microsoft.com/office/drawing/2014/main" id="{1C04AFEE-C380-4769-79F2-894FEB66BF87}"/>
              </a:ext>
            </a:extLst>
          </p:cNvPr>
          <p:cNvSpPr/>
          <p:nvPr/>
        </p:nvSpPr>
        <p:spPr>
          <a:xfrm rot="10620000">
            <a:off x="9424182" y="4113677"/>
            <a:ext cx="316301" cy="51758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92888E34-9962-C2A0-CE07-1F7FCF62D2F9}"/>
              </a:ext>
            </a:extLst>
          </p:cNvPr>
          <p:cNvSpPr/>
          <p:nvPr/>
        </p:nvSpPr>
        <p:spPr>
          <a:xfrm>
            <a:off x="9640543" y="3766515"/>
            <a:ext cx="230038" cy="27317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6" name="Connecteur : en arc 15">
            <a:extLst>
              <a:ext uri="{FF2B5EF4-FFF2-40B4-BE49-F238E27FC236}">
                <a16:creationId xmlns:a16="http://schemas.microsoft.com/office/drawing/2014/main" id="{012EE808-4A9E-7744-B0C2-873E80F79F01}"/>
              </a:ext>
            </a:extLst>
          </p:cNvPr>
          <p:cNvCxnSpPr/>
          <p:nvPr/>
        </p:nvCxnSpPr>
        <p:spPr>
          <a:xfrm flipV="1">
            <a:off x="1771291" y="3843069"/>
            <a:ext cx="1518249" cy="178278"/>
          </a:xfrm>
          <a:prstGeom prst="curved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 : en arc 16">
            <a:extLst>
              <a:ext uri="{FF2B5EF4-FFF2-40B4-BE49-F238E27FC236}">
                <a16:creationId xmlns:a16="http://schemas.microsoft.com/office/drawing/2014/main" id="{E02F6C8A-C0F5-84A4-798E-0E350528F9B3}"/>
              </a:ext>
            </a:extLst>
          </p:cNvPr>
          <p:cNvCxnSpPr>
            <a:cxnSpLocks/>
          </p:cNvCxnSpPr>
          <p:nvPr/>
        </p:nvCxnSpPr>
        <p:spPr>
          <a:xfrm flipV="1">
            <a:off x="8068574" y="4375031"/>
            <a:ext cx="1949569" cy="135146"/>
          </a:xfrm>
          <a:prstGeom prst="curved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4086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22C4E8-CED3-3EA3-D8B6-493E69F1A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cs typeface="Calibri Light"/>
              </a:rPr>
              <a:t>#2 Décantation</a:t>
            </a:r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D290BF4-151C-A1A9-CB63-AFAA312C49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860" y="3263362"/>
            <a:ext cx="6791865" cy="351745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r-CA" dirty="0">
                <a:cs typeface="Calibri"/>
              </a:rPr>
              <a:t>Résidu</a:t>
            </a:r>
            <a:endParaRPr lang="fr-FR" dirty="0">
              <a:cs typeface="Calibri"/>
            </a:endParaRPr>
          </a:p>
          <a:p>
            <a:pPr marL="0" indent="0">
              <a:buNone/>
            </a:pPr>
            <a:endParaRPr lang="fr-CA" dirty="0">
              <a:cs typeface="Calibri"/>
            </a:endParaRPr>
          </a:p>
          <a:p>
            <a:pPr marL="0" indent="0">
              <a:buNone/>
            </a:pPr>
            <a:endParaRPr lang="fr-CA" dirty="0">
              <a:cs typeface="Calibri"/>
            </a:endParaRPr>
          </a:p>
          <a:p>
            <a:pPr marL="0" indent="0">
              <a:buNone/>
            </a:pPr>
            <a:endParaRPr lang="fr-CA" dirty="0">
              <a:cs typeface="Calibri"/>
            </a:endParaRPr>
          </a:p>
          <a:p>
            <a:pPr marL="0" indent="0">
              <a:buNone/>
            </a:pPr>
            <a:endParaRPr lang="fr-CA" dirty="0">
              <a:cs typeface="Calibri"/>
            </a:endParaRPr>
          </a:p>
          <a:p>
            <a:pPr marL="0" indent="0">
              <a:buNone/>
            </a:pPr>
            <a:r>
              <a:rPr lang="fr-CA" dirty="0">
                <a:cs typeface="Calibri"/>
              </a:rPr>
              <a:t>Mélange hétérogène</a:t>
            </a:r>
          </a:p>
        </p:txBody>
      </p:sp>
      <p:sp>
        <p:nvSpPr>
          <p:cNvPr id="4" name="Cylindre 3">
            <a:extLst>
              <a:ext uri="{FF2B5EF4-FFF2-40B4-BE49-F238E27FC236}">
                <a16:creationId xmlns:a16="http://schemas.microsoft.com/office/drawing/2014/main" id="{5820F351-BB41-0082-70C3-3B92197EEF07}"/>
              </a:ext>
            </a:extLst>
          </p:cNvPr>
          <p:cNvSpPr/>
          <p:nvPr/>
        </p:nvSpPr>
        <p:spPr>
          <a:xfrm rot="4260000">
            <a:off x="2589677" y="2709956"/>
            <a:ext cx="1222075" cy="1797169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5" name="Connecteur : en arc 4">
            <a:extLst>
              <a:ext uri="{FF2B5EF4-FFF2-40B4-BE49-F238E27FC236}">
                <a16:creationId xmlns:a16="http://schemas.microsoft.com/office/drawing/2014/main" id="{A6D82472-62BB-893D-BFB6-508BBEA7CD01}"/>
              </a:ext>
            </a:extLst>
          </p:cNvPr>
          <p:cNvCxnSpPr/>
          <p:nvPr/>
        </p:nvCxnSpPr>
        <p:spPr>
          <a:xfrm>
            <a:off x="2159480" y="3345611"/>
            <a:ext cx="2021456" cy="483080"/>
          </a:xfrm>
          <a:prstGeom prst="curved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llipse 5">
            <a:extLst>
              <a:ext uri="{FF2B5EF4-FFF2-40B4-BE49-F238E27FC236}">
                <a16:creationId xmlns:a16="http://schemas.microsoft.com/office/drawing/2014/main" id="{7CB71FB5-940E-B0AD-6BCE-1FB3A8195F28}"/>
              </a:ext>
            </a:extLst>
          </p:cNvPr>
          <p:cNvSpPr/>
          <p:nvPr/>
        </p:nvSpPr>
        <p:spPr>
          <a:xfrm>
            <a:off x="2546195" y="3983931"/>
            <a:ext cx="316301" cy="345056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62B05637-F581-6BC9-BF7B-D9CDC25290CB}"/>
              </a:ext>
            </a:extLst>
          </p:cNvPr>
          <p:cNvSpPr/>
          <p:nvPr/>
        </p:nvSpPr>
        <p:spPr>
          <a:xfrm>
            <a:off x="3103756" y="3884341"/>
            <a:ext cx="115018" cy="8626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678E87BA-12A1-B3E5-9BC5-DA894336AA91}"/>
              </a:ext>
            </a:extLst>
          </p:cNvPr>
          <p:cNvSpPr/>
          <p:nvPr/>
        </p:nvSpPr>
        <p:spPr>
          <a:xfrm>
            <a:off x="3511582" y="3635017"/>
            <a:ext cx="186906" cy="18690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Cylindre 8">
            <a:extLst>
              <a:ext uri="{FF2B5EF4-FFF2-40B4-BE49-F238E27FC236}">
                <a16:creationId xmlns:a16="http://schemas.microsoft.com/office/drawing/2014/main" id="{A609793E-9ECC-7D97-CA01-DEB894505FD4}"/>
              </a:ext>
            </a:extLst>
          </p:cNvPr>
          <p:cNvSpPr/>
          <p:nvPr/>
        </p:nvSpPr>
        <p:spPr>
          <a:xfrm>
            <a:off x="5551412" y="4722786"/>
            <a:ext cx="1222075" cy="1797169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D2D9CDB4-5622-442C-7B00-D0025F2A6D08}"/>
              </a:ext>
            </a:extLst>
          </p:cNvPr>
          <p:cNvCxnSpPr/>
          <p:nvPr/>
        </p:nvCxnSpPr>
        <p:spPr>
          <a:xfrm flipH="1">
            <a:off x="6336641" y="2553959"/>
            <a:ext cx="652732" cy="2323380"/>
          </a:xfrm>
          <a:prstGeom prst="straightConnector1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 : en arc 10">
            <a:extLst>
              <a:ext uri="{FF2B5EF4-FFF2-40B4-BE49-F238E27FC236}">
                <a16:creationId xmlns:a16="http://schemas.microsoft.com/office/drawing/2014/main" id="{988F4C1E-4B87-630F-903B-AF257C35C59A}"/>
              </a:ext>
            </a:extLst>
          </p:cNvPr>
          <p:cNvCxnSpPr>
            <a:cxnSpLocks/>
          </p:cNvCxnSpPr>
          <p:nvPr/>
        </p:nvCxnSpPr>
        <p:spPr>
          <a:xfrm>
            <a:off x="5610045" y="5617233"/>
            <a:ext cx="1101306" cy="209911"/>
          </a:xfrm>
          <a:prstGeom prst="curved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llipse 11">
            <a:extLst>
              <a:ext uri="{FF2B5EF4-FFF2-40B4-BE49-F238E27FC236}">
                <a16:creationId xmlns:a16="http://schemas.microsoft.com/office/drawing/2014/main" id="{6A74D1C4-FC50-2A25-C6C5-1FB7C1DEC121}"/>
              </a:ext>
            </a:extLst>
          </p:cNvPr>
          <p:cNvSpPr/>
          <p:nvPr/>
        </p:nvSpPr>
        <p:spPr>
          <a:xfrm>
            <a:off x="5797581" y="5532828"/>
            <a:ext cx="186906" cy="18690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9CB25048-8338-2709-6CD7-948AE418C7B7}"/>
              </a:ext>
            </a:extLst>
          </p:cNvPr>
          <p:cNvSpPr/>
          <p:nvPr/>
        </p:nvSpPr>
        <p:spPr>
          <a:xfrm flipH="1">
            <a:off x="6266774" y="6026567"/>
            <a:ext cx="158151" cy="15815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19204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2B8E38-37CB-E6D3-8BAA-314D1797D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596" y="163842"/>
            <a:ext cx="10515600" cy="1325563"/>
          </a:xfrm>
        </p:spPr>
        <p:txBody>
          <a:bodyPr/>
          <a:lstStyle/>
          <a:p>
            <a:r>
              <a:rPr lang="fr-CA" dirty="0">
                <a:cs typeface="Calibri Light"/>
              </a:rPr>
              <a:t>#3 Filtration</a:t>
            </a:r>
            <a:endParaRPr lang="fr-CA" dirty="0"/>
          </a:p>
        </p:txBody>
      </p:sp>
      <p:sp>
        <p:nvSpPr>
          <p:cNvPr id="6" name="Cylindre 5">
            <a:extLst>
              <a:ext uri="{FF2B5EF4-FFF2-40B4-BE49-F238E27FC236}">
                <a16:creationId xmlns:a16="http://schemas.microsoft.com/office/drawing/2014/main" id="{D45591E5-1730-D8BE-AD02-D898961929EB}"/>
              </a:ext>
            </a:extLst>
          </p:cNvPr>
          <p:cNvSpPr/>
          <p:nvPr/>
        </p:nvSpPr>
        <p:spPr>
          <a:xfrm rot="5400000">
            <a:off x="2956125" y="1932878"/>
            <a:ext cx="1121433" cy="1524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Cylindre 6">
            <a:extLst>
              <a:ext uri="{FF2B5EF4-FFF2-40B4-BE49-F238E27FC236}">
                <a16:creationId xmlns:a16="http://schemas.microsoft.com/office/drawing/2014/main" id="{8DC627D8-4790-6E5F-7B25-7B19C3DFD1A9}"/>
              </a:ext>
            </a:extLst>
          </p:cNvPr>
          <p:cNvSpPr/>
          <p:nvPr/>
        </p:nvSpPr>
        <p:spPr>
          <a:xfrm>
            <a:off x="4177148" y="3522102"/>
            <a:ext cx="891396" cy="139460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Trapèze 7">
            <a:extLst>
              <a:ext uri="{FF2B5EF4-FFF2-40B4-BE49-F238E27FC236}">
                <a16:creationId xmlns:a16="http://schemas.microsoft.com/office/drawing/2014/main" id="{FD7731AD-DF28-65B9-1B38-F3080A0D8C08}"/>
              </a:ext>
            </a:extLst>
          </p:cNvPr>
          <p:cNvSpPr/>
          <p:nvPr/>
        </p:nvSpPr>
        <p:spPr>
          <a:xfrm>
            <a:off x="3768971" y="4783102"/>
            <a:ext cx="1696528" cy="1595886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9" name="Connecteur : en arc 8">
            <a:extLst>
              <a:ext uri="{FF2B5EF4-FFF2-40B4-BE49-F238E27FC236}">
                <a16:creationId xmlns:a16="http://schemas.microsoft.com/office/drawing/2014/main" id="{1D69A1F3-6057-157A-0C19-594862A5C10B}"/>
              </a:ext>
            </a:extLst>
          </p:cNvPr>
          <p:cNvCxnSpPr/>
          <p:nvPr/>
        </p:nvCxnSpPr>
        <p:spPr>
          <a:xfrm flipV="1">
            <a:off x="4042914" y="5137030"/>
            <a:ext cx="1101305" cy="250166"/>
          </a:xfrm>
          <a:prstGeom prst="curved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lipse 9">
            <a:extLst>
              <a:ext uri="{FF2B5EF4-FFF2-40B4-BE49-F238E27FC236}">
                <a16:creationId xmlns:a16="http://schemas.microsoft.com/office/drawing/2014/main" id="{71397D4C-7D3A-1373-7396-B62653899738}"/>
              </a:ext>
            </a:extLst>
          </p:cNvPr>
          <p:cNvSpPr/>
          <p:nvPr/>
        </p:nvSpPr>
        <p:spPr>
          <a:xfrm flipH="1">
            <a:off x="4681408" y="5974668"/>
            <a:ext cx="115019" cy="18690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38F025E2-1EBB-9CA1-E27C-E211ACCBCB0D}"/>
              </a:ext>
            </a:extLst>
          </p:cNvPr>
          <p:cNvSpPr/>
          <p:nvPr/>
        </p:nvSpPr>
        <p:spPr>
          <a:xfrm flipH="1">
            <a:off x="4178199" y="5586480"/>
            <a:ext cx="115019" cy="18690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Trapèze 11">
            <a:extLst>
              <a:ext uri="{FF2B5EF4-FFF2-40B4-BE49-F238E27FC236}">
                <a16:creationId xmlns:a16="http://schemas.microsoft.com/office/drawing/2014/main" id="{BB8DA10E-8B24-E57E-F8F0-162340113A8C}"/>
              </a:ext>
            </a:extLst>
          </p:cNvPr>
          <p:cNvSpPr/>
          <p:nvPr/>
        </p:nvSpPr>
        <p:spPr>
          <a:xfrm rot="10800000">
            <a:off x="4200642" y="3127248"/>
            <a:ext cx="833887" cy="589472"/>
          </a:xfrm>
          <a:prstGeom prst="trapezoi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Trapèze 12">
            <a:extLst>
              <a:ext uri="{FF2B5EF4-FFF2-40B4-BE49-F238E27FC236}">
                <a16:creationId xmlns:a16="http://schemas.microsoft.com/office/drawing/2014/main" id="{A1A08E98-7CE3-F3CA-D234-F38F2A7DA1A6}"/>
              </a:ext>
            </a:extLst>
          </p:cNvPr>
          <p:cNvSpPr/>
          <p:nvPr/>
        </p:nvSpPr>
        <p:spPr>
          <a:xfrm rot="10800000">
            <a:off x="4272880" y="3310297"/>
            <a:ext cx="704490" cy="416945"/>
          </a:xfrm>
          <a:prstGeom prst="trapezoid">
            <a:avLst/>
          </a:prstGeom>
          <a:solidFill>
            <a:schemeClr val="accent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4" name="Connecteur : en arc 13">
            <a:extLst>
              <a:ext uri="{FF2B5EF4-FFF2-40B4-BE49-F238E27FC236}">
                <a16:creationId xmlns:a16="http://schemas.microsoft.com/office/drawing/2014/main" id="{724CD2D8-CCA4-8D34-6FD9-DC34273CD452}"/>
              </a:ext>
            </a:extLst>
          </p:cNvPr>
          <p:cNvCxnSpPr>
            <a:cxnSpLocks/>
          </p:cNvCxnSpPr>
          <p:nvPr/>
        </p:nvCxnSpPr>
        <p:spPr>
          <a:xfrm>
            <a:off x="2806461" y="3014931"/>
            <a:ext cx="1302588" cy="109267"/>
          </a:xfrm>
          <a:prstGeom prst="curved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llipse 15">
            <a:extLst>
              <a:ext uri="{FF2B5EF4-FFF2-40B4-BE49-F238E27FC236}">
                <a16:creationId xmlns:a16="http://schemas.microsoft.com/office/drawing/2014/main" id="{37C34812-9B7D-36FB-3C06-CFFDF4695116}"/>
              </a:ext>
            </a:extLst>
          </p:cNvPr>
          <p:cNvSpPr/>
          <p:nvPr/>
        </p:nvSpPr>
        <p:spPr>
          <a:xfrm>
            <a:off x="3583469" y="2930526"/>
            <a:ext cx="186906" cy="18690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C86A7A6C-017F-4962-D5E8-C3DD73C45BE2}"/>
              </a:ext>
            </a:extLst>
          </p:cNvPr>
          <p:cNvSpPr/>
          <p:nvPr/>
        </p:nvSpPr>
        <p:spPr>
          <a:xfrm>
            <a:off x="2979620" y="3131809"/>
            <a:ext cx="172529" cy="11501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A9D0F07-ECCC-6580-718B-0E2278F65C74}"/>
              </a:ext>
            </a:extLst>
          </p:cNvPr>
          <p:cNvSpPr/>
          <p:nvPr/>
        </p:nvSpPr>
        <p:spPr>
          <a:xfrm>
            <a:off x="4813609" y="1412487"/>
            <a:ext cx="57509" cy="185467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14F8CCD7-D2D9-BFEE-9BD6-516AD758FBB8}"/>
              </a:ext>
            </a:extLst>
          </p:cNvPr>
          <p:cNvSpPr txBox="1"/>
          <p:nvPr/>
        </p:nvSpPr>
        <p:spPr>
          <a:xfrm>
            <a:off x="483219" y="3070793"/>
            <a:ext cx="899842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CA" dirty="0">
                <a:cs typeface="Calibri"/>
              </a:rPr>
              <a:t>résidu</a:t>
            </a:r>
            <a:endParaRPr lang="fr-CA" dirty="0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C5BBEFA5-DF79-41B8-212C-420043D6FA7A}"/>
              </a:ext>
            </a:extLst>
          </p:cNvPr>
          <p:cNvSpPr txBox="1"/>
          <p:nvPr/>
        </p:nvSpPr>
        <p:spPr>
          <a:xfrm>
            <a:off x="2779037" y="5786009"/>
            <a:ext cx="88546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CA" dirty="0">
                <a:cs typeface="Calibri"/>
              </a:rPr>
              <a:t>filtrat</a:t>
            </a:r>
            <a:endParaRPr lang="fr-FR" dirty="0"/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16671865-FE51-F36F-A0C7-C02D18674CFD}"/>
              </a:ext>
            </a:extLst>
          </p:cNvPr>
          <p:cNvSpPr txBox="1"/>
          <p:nvPr/>
        </p:nvSpPr>
        <p:spPr>
          <a:xfrm>
            <a:off x="5616637" y="2696981"/>
            <a:ext cx="3214597" cy="258532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CA" dirty="0">
                <a:cs typeface="Calibri"/>
              </a:rPr>
              <a:t>Papier filtre</a:t>
            </a:r>
          </a:p>
          <a:p>
            <a:r>
              <a:rPr lang="fr-CA" dirty="0" err="1">
                <a:cs typeface="Calibri"/>
              </a:rPr>
              <a:t>Entennoir</a:t>
            </a:r>
            <a:endParaRPr lang="fr-CA">
              <a:cs typeface="Calibri"/>
            </a:endParaRPr>
          </a:p>
          <a:p>
            <a:endParaRPr lang="fr-CA" dirty="0">
              <a:cs typeface="Calibri"/>
            </a:endParaRPr>
          </a:p>
          <a:p>
            <a:endParaRPr lang="fr-CA" dirty="0">
              <a:cs typeface="Calibri"/>
            </a:endParaRPr>
          </a:p>
          <a:p>
            <a:r>
              <a:rPr lang="fr-CA" dirty="0">
                <a:cs typeface="Calibri"/>
              </a:rPr>
              <a:t>Erlenmeyer</a:t>
            </a:r>
            <a:endParaRPr lang="fr-CA" dirty="0"/>
          </a:p>
          <a:p>
            <a:endParaRPr lang="fr-CA" dirty="0">
              <a:cs typeface="Calibri"/>
            </a:endParaRPr>
          </a:p>
          <a:p>
            <a:endParaRPr lang="fr-CA" dirty="0">
              <a:cs typeface="Calibri"/>
            </a:endParaRPr>
          </a:p>
          <a:p>
            <a:endParaRPr lang="fr-CA" dirty="0">
              <a:cs typeface="Calibri"/>
            </a:endParaRPr>
          </a:p>
          <a:p>
            <a:r>
              <a:rPr lang="fr-CA" dirty="0">
                <a:cs typeface="Calibri"/>
              </a:rPr>
              <a:t>Mélange homogène</a:t>
            </a:r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029C3A1C-483D-8FD9-7913-58F30A3A13E1}"/>
              </a:ext>
            </a:extLst>
          </p:cNvPr>
          <p:cNvSpPr/>
          <p:nvPr/>
        </p:nvSpPr>
        <p:spPr>
          <a:xfrm>
            <a:off x="7805853" y="353122"/>
            <a:ext cx="1984075" cy="2012830"/>
          </a:xfrm>
          <a:prstGeom prst="ellipse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3774334-D48F-3DDA-9166-E0DEB4FF4790}"/>
              </a:ext>
            </a:extLst>
          </p:cNvPr>
          <p:cNvSpPr/>
          <p:nvPr/>
        </p:nvSpPr>
        <p:spPr>
          <a:xfrm>
            <a:off x="8780007" y="433425"/>
            <a:ext cx="14377" cy="19553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BBCC195-761C-3359-19E4-A94259DA0A7A}"/>
              </a:ext>
            </a:extLst>
          </p:cNvPr>
          <p:cNvSpPr/>
          <p:nvPr/>
        </p:nvSpPr>
        <p:spPr>
          <a:xfrm rot="5400000">
            <a:off x="8808761" y="433425"/>
            <a:ext cx="14377" cy="19553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DCE7D7A1-9BDD-438E-A4AE-F1310A06C767}"/>
              </a:ext>
            </a:extLst>
          </p:cNvPr>
          <p:cNvSpPr txBox="1"/>
          <p:nvPr/>
        </p:nvSpPr>
        <p:spPr>
          <a:xfrm>
            <a:off x="10366425" y="1144228"/>
            <a:ext cx="268263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CA" dirty="0">
                <a:cs typeface="Calibri"/>
              </a:rPr>
              <a:t>1:3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417100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B57905-F49B-8F3E-B22E-AE36CD390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cs typeface="Calibri Light"/>
              </a:rPr>
              <a:t>#4a évaporation mélange homogène</a:t>
            </a:r>
            <a:endParaRPr lang="fr-CA" dirty="0"/>
          </a:p>
        </p:txBody>
      </p:sp>
      <p:sp>
        <p:nvSpPr>
          <p:cNvPr id="5" name="Cylindre 4">
            <a:extLst>
              <a:ext uri="{FF2B5EF4-FFF2-40B4-BE49-F238E27FC236}">
                <a16:creationId xmlns:a16="http://schemas.microsoft.com/office/drawing/2014/main" id="{E443CDC7-9DF3-5136-14A6-3C4DBE69A3B5}"/>
              </a:ext>
            </a:extLst>
          </p:cNvPr>
          <p:cNvSpPr/>
          <p:nvPr/>
        </p:nvSpPr>
        <p:spPr>
          <a:xfrm>
            <a:off x="1402318" y="3133913"/>
            <a:ext cx="891396" cy="139460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Trapèze 6">
            <a:extLst>
              <a:ext uri="{FF2B5EF4-FFF2-40B4-BE49-F238E27FC236}">
                <a16:creationId xmlns:a16="http://schemas.microsoft.com/office/drawing/2014/main" id="{90ACD4A0-72E8-6766-08BA-D2B07D6B6D3F}"/>
              </a:ext>
            </a:extLst>
          </p:cNvPr>
          <p:cNvSpPr/>
          <p:nvPr/>
        </p:nvSpPr>
        <p:spPr>
          <a:xfrm>
            <a:off x="994141" y="4394913"/>
            <a:ext cx="1696528" cy="1595886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1EB2385E-64B0-1C70-BE5F-7950BEF24384}"/>
              </a:ext>
            </a:extLst>
          </p:cNvPr>
          <p:cNvSpPr/>
          <p:nvPr/>
        </p:nvSpPr>
        <p:spPr>
          <a:xfrm>
            <a:off x="1407579" y="5633469"/>
            <a:ext cx="115018" cy="8626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2A637D0A-852A-B0DB-BCC5-2C2A660B35FC}"/>
              </a:ext>
            </a:extLst>
          </p:cNvPr>
          <p:cNvSpPr/>
          <p:nvPr/>
        </p:nvSpPr>
        <p:spPr>
          <a:xfrm>
            <a:off x="1795767" y="5719733"/>
            <a:ext cx="115018" cy="8626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9EDD90DB-9C47-2A6C-DB94-6FA573651324}"/>
              </a:ext>
            </a:extLst>
          </p:cNvPr>
          <p:cNvSpPr/>
          <p:nvPr/>
        </p:nvSpPr>
        <p:spPr>
          <a:xfrm>
            <a:off x="2183955" y="5805996"/>
            <a:ext cx="115018" cy="8626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Phylactère : pensées 10">
            <a:extLst>
              <a:ext uri="{FF2B5EF4-FFF2-40B4-BE49-F238E27FC236}">
                <a16:creationId xmlns:a16="http://schemas.microsoft.com/office/drawing/2014/main" id="{81B65DAB-FC16-6D94-63F2-65FF765D85D0}"/>
              </a:ext>
            </a:extLst>
          </p:cNvPr>
          <p:cNvSpPr/>
          <p:nvPr/>
        </p:nvSpPr>
        <p:spPr>
          <a:xfrm>
            <a:off x="1118980" y="1710555"/>
            <a:ext cx="1595885" cy="1121433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97988D45-F813-F065-8DE5-A84FE7A4541E}"/>
              </a:ext>
            </a:extLst>
          </p:cNvPr>
          <p:cNvSpPr txBox="1"/>
          <p:nvPr/>
        </p:nvSpPr>
        <p:spPr>
          <a:xfrm>
            <a:off x="345055" y="5545101"/>
            <a:ext cx="331523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CA" dirty="0">
                <a:cs typeface="Calibri"/>
              </a:rPr>
              <a:t>solide</a:t>
            </a:r>
            <a:endParaRPr lang="fr-CA" dirty="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F11536E0-324A-05FF-A478-4B473156E80F}"/>
              </a:ext>
            </a:extLst>
          </p:cNvPr>
          <p:cNvSpPr txBox="1"/>
          <p:nvPr/>
        </p:nvSpPr>
        <p:spPr>
          <a:xfrm>
            <a:off x="2870562" y="5798633"/>
            <a:ext cx="286954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CA" dirty="0">
                <a:cs typeface="Calibri"/>
              </a:rPr>
              <a:t>soluté</a:t>
            </a:r>
            <a:endParaRPr lang="fr-CA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B6AC971B-6AC2-CA2B-1F7A-DD44806C16CC}"/>
              </a:ext>
            </a:extLst>
          </p:cNvPr>
          <p:cNvSpPr txBox="1"/>
          <p:nvPr/>
        </p:nvSpPr>
        <p:spPr>
          <a:xfrm>
            <a:off x="1106354" y="6624105"/>
            <a:ext cx="3875956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CA" dirty="0">
                <a:cs typeface="Calibri"/>
              </a:rPr>
              <a:t>Substance pure</a:t>
            </a:r>
            <a:endParaRPr lang="fr-CA" dirty="0"/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469C66E0-4105-FE28-211B-56E7A2108C5A}"/>
              </a:ext>
            </a:extLst>
          </p:cNvPr>
          <p:cNvSpPr/>
          <p:nvPr/>
        </p:nvSpPr>
        <p:spPr>
          <a:xfrm>
            <a:off x="136760" y="5985890"/>
            <a:ext cx="3421811" cy="632604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E9F1C8CF-36DD-F459-4F20-55ED1AF8BD5B}"/>
              </a:ext>
            </a:extLst>
          </p:cNvPr>
          <p:cNvSpPr txBox="1"/>
          <p:nvPr/>
        </p:nvSpPr>
        <p:spPr>
          <a:xfrm>
            <a:off x="3686213" y="6172094"/>
            <a:ext cx="259637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CA" dirty="0">
                <a:cs typeface="Calibri"/>
              </a:rPr>
              <a:t>plaque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797191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C1344A-1225-F393-66EB-A712F3AEA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cs typeface="Calibri Light"/>
              </a:rPr>
              <a:t>#4b distillation</a:t>
            </a:r>
            <a:endParaRPr lang="fr-CA" dirty="0"/>
          </a:p>
        </p:txBody>
      </p:sp>
      <p:sp>
        <p:nvSpPr>
          <p:cNvPr id="5" name="Cylindre 4">
            <a:extLst>
              <a:ext uri="{FF2B5EF4-FFF2-40B4-BE49-F238E27FC236}">
                <a16:creationId xmlns:a16="http://schemas.microsoft.com/office/drawing/2014/main" id="{372D039C-BB3B-564C-14C5-D786B6992C9B}"/>
              </a:ext>
            </a:extLst>
          </p:cNvPr>
          <p:cNvSpPr/>
          <p:nvPr/>
        </p:nvSpPr>
        <p:spPr>
          <a:xfrm>
            <a:off x="1330431" y="2357536"/>
            <a:ext cx="891396" cy="139460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Trapèze 6">
            <a:extLst>
              <a:ext uri="{FF2B5EF4-FFF2-40B4-BE49-F238E27FC236}">
                <a16:creationId xmlns:a16="http://schemas.microsoft.com/office/drawing/2014/main" id="{7057D901-3F9D-D46A-5311-DB5D1EDD03FC}"/>
              </a:ext>
            </a:extLst>
          </p:cNvPr>
          <p:cNvSpPr/>
          <p:nvPr/>
        </p:nvSpPr>
        <p:spPr>
          <a:xfrm>
            <a:off x="922254" y="3618536"/>
            <a:ext cx="1696528" cy="1595886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8231A6C-FE11-BFAA-8926-7D63437510CE}"/>
              </a:ext>
            </a:extLst>
          </p:cNvPr>
          <p:cNvSpPr/>
          <p:nvPr/>
        </p:nvSpPr>
        <p:spPr>
          <a:xfrm>
            <a:off x="1524000" y="1598341"/>
            <a:ext cx="445698" cy="81950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6D349FD-6B8C-4639-0BB0-9ED014EC05B9}"/>
              </a:ext>
            </a:extLst>
          </p:cNvPr>
          <p:cNvSpPr/>
          <p:nvPr/>
        </p:nvSpPr>
        <p:spPr>
          <a:xfrm rot="6780000">
            <a:off x="4618869" y="-207964"/>
            <a:ext cx="388189" cy="651294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B9596071-510D-8B91-1B14-918170F168F2}"/>
              </a:ext>
            </a:extLst>
          </p:cNvPr>
          <p:cNvSpPr/>
          <p:nvPr/>
        </p:nvSpPr>
        <p:spPr>
          <a:xfrm>
            <a:off x="151137" y="5209513"/>
            <a:ext cx="3421811" cy="632604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59F3DC-8BF2-9696-42A6-6959DD861483}"/>
              </a:ext>
            </a:extLst>
          </p:cNvPr>
          <p:cNvSpPr/>
          <p:nvPr/>
        </p:nvSpPr>
        <p:spPr>
          <a:xfrm>
            <a:off x="6756954" y="4121066"/>
            <a:ext cx="2386641" cy="23722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8" name="Connecteur : en arc 17">
            <a:extLst>
              <a:ext uri="{FF2B5EF4-FFF2-40B4-BE49-F238E27FC236}">
                <a16:creationId xmlns:a16="http://schemas.microsoft.com/office/drawing/2014/main" id="{6718E26F-34C0-1103-D0B7-CCCD3BD239C4}"/>
              </a:ext>
            </a:extLst>
          </p:cNvPr>
          <p:cNvCxnSpPr/>
          <p:nvPr/>
        </p:nvCxnSpPr>
        <p:spPr>
          <a:xfrm flipV="1">
            <a:off x="6760235" y="5252049"/>
            <a:ext cx="2294625" cy="264543"/>
          </a:xfrm>
          <a:prstGeom prst="curved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llipse 18">
            <a:extLst>
              <a:ext uri="{FF2B5EF4-FFF2-40B4-BE49-F238E27FC236}">
                <a16:creationId xmlns:a16="http://schemas.microsoft.com/office/drawing/2014/main" id="{9138B229-8F4C-F26C-B178-94D4A89C5C89}"/>
              </a:ext>
            </a:extLst>
          </p:cNvPr>
          <p:cNvSpPr/>
          <p:nvPr/>
        </p:nvSpPr>
        <p:spPr>
          <a:xfrm>
            <a:off x="2859340" y="2117328"/>
            <a:ext cx="646981" cy="48883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5BA597CA-DA67-C180-6DCE-8860E6622A17}"/>
              </a:ext>
            </a:extLst>
          </p:cNvPr>
          <p:cNvSpPr/>
          <p:nvPr/>
        </p:nvSpPr>
        <p:spPr>
          <a:xfrm>
            <a:off x="3578207" y="2419252"/>
            <a:ext cx="646981" cy="48883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10DB4558-B83B-538E-637F-40FC72B1AE86}"/>
              </a:ext>
            </a:extLst>
          </p:cNvPr>
          <p:cNvSpPr/>
          <p:nvPr/>
        </p:nvSpPr>
        <p:spPr>
          <a:xfrm>
            <a:off x="3247527" y="2261101"/>
            <a:ext cx="646981" cy="48883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E0D69AC6-741F-3CAC-BDAD-0BADBDF65848}"/>
              </a:ext>
            </a:extLst>
          </p:cNvPr>
          <p:cNvSpPr/>
          <p:nvPr/>
        </p:nvSpPr>
        <p:spPr>
          <a:xfrm>
            <a:off x="3995149" y="2606157"/>
            <a:ext cx="646981" cy="48883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EB0BE547-A8AB-A697-9BF8-16D1CE1109AC}"/>
              </a:ext>
            </a:extLst>
          </p:cNvPr>
          <p:cNvSpPr/>
          <p:nvPr/>
        </p:nvSpPr>
        <p:spPr>
          <a:xfrm>
            <a:off x="4412092" y="2749930"/>
            <a:ext cx="646981" cy="48883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253F1D9C-A027-B836-97BA-5D6D8F5492C9}"/>
              </a:ext>
            </a:extLst>
          </p:cNvPr>
          <p:cNvSpPr/>
          <p:nvPr/>
        </p:nvSpPr>
        <p:spPr>
          <a:xfrm>
            <a:off x="4742771" y="2936835"/>
            <a:ext cx="646981" cy="48883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8ABCB25E-CD60-2E03-25FE-492F4783CFCA}"/>
              </a:ext>
            </a:extLst>
          </p:cNvPr>
          <p:cNvSpPr/>
          <p:nvPr/>
        </p:nvSpPr>
        <p:spPr>
          <a:xfrm>
            <a:off x="5605411" y="3267514"/>
            <a:ext cx="646981" cy="48883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6" name="Ellipse 25">
            <a:extLst>
              <a:ext uri="{FF2B5EF4-FFF2-40B4-BE49-F238E27FC236}">
                <a16:creationId xmlns:a16="http://schemas.microsoft.com/office/drawing/2014/main" id="{8B465597-A26B-A4E6-3502-C7752098D989}"/>
              </a:ext>
            </a:extLst>
          </p:cNvPr>
          <p:cNvSpPr/>
          <p:nvPr/>
        </p:nvSpPr>
        <p:spPr>
          <a:xfrm>
            <a:off x="5174090" y="3094984"/>
            <a:ext cx="646981" cy="48883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DDCA2176-F598-44FA-FA40-F385C4BD988A}"/>
              </a:ext>
            </a:extLst>
          </p:cNvPr>
          <p:cNvSpPr/>
          <p:nvPr/>
        </p:nvSpPr>
        <p:spPr>
          <a:xfrm>
            <a:off x="6094241" y="3425663"/>
            <a:ext cx="646981" cy="48883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B7A6D6EC-93B2-3E31-B763-368A44CC0177}"/>
              </a:ext>
            </a:extLst>
          </p:cNvPr>
          <p:cNvSpPr txBox="1"/>
          <p:nvPr/>
        </p:nvSpPr>
        <p:spPr>
          <a:xfrm>
            <a:off x="150085" y="4781698"/>
            <a:ext cx="105799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CA" dirty="0">
                <a:cs typeface="Calibri"/>
              </a:rPr>
              <a:t>résidu</a:t>
            </a:r>
            <a:endParaRPr lang="fr-CA" dirty="0"/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CFB9AC22-909F-00A2-1E23-26EB6A1D9BCC}"/>
              </a:ext>
            </a:extLst>
          </p:cNvPr>
          <p:cNvSpPr txBox="1"/>
          <p:nvPr/>
        </p:nvSpPr>
        <p:spPr>
          <a:xfrm>
            <a:off x="2968047" y="5845622"/>
            <a:ext cx="105799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CA" dirty="0">
                <a:cs typeface="Calibri"/>
              </a:rPr>
              <a:t>plaque</a:t>
            </a:r>
            <a:endParaRPr lang="fr-CA" dirty="0"/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653C97C9-4A3B-29F3-12B9-6CA739FA94FE}"/>
              </a:ext>
            </a:extLst>
          </p:cNvPr>
          <p:cNvSpPr txBox="1"/>
          <p:nvPr/>
        </p:nvSpPr>
        <p:spPr>
          <a:xfrm>
            <a:off x="3255594" y="1604302"/>
            <a:ext cx="1057993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CA" dirty="0">
                <a:cs typeface="Calibri"/>
              </a:rPr>
              <a:t>Eau froide</a:t>
            </a:r>
            <a:endParaRPr lang="fr-CA" dirty="0"/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D11623AB-076C-BF14-C138-BDCE0FF176FF}"/>
              </a:ext>
            </a:extLst>
          </p:cNvPr>
          <p:cNvSpPr txBox="1"/>
          <p:nvPr/>
        </p:nvSpPr>
        <p:spPr>
          <a:xfrm>
            <a:off x="4319518" y="2078754"/>
            <a:ext cx="105799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CA" dirty="0">
                <a:cs typeface="Calibri"/>
              </a:rPr>
              <a:t>refroidir</a:t>
            </a:r>
            <a:endParaRPr lang="fr-CA" dirty="0"/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C9A0C7E3-86EF-369C-B2BF-E727ACBC3E6A}"/>
              </a:ext>
            </a:extLst>
          </p:cNvPr>
          <p:cNvSpPr txBox="1"/>
          <p:nvPr/>
        </p:nvSpPr>
        <p:spPr>
          <a:xfrm>
            <a:off x="9754160" y="4494150"/>
            <a:ext cx="196376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CA" dirty="0">
                <a:cs typeface="Calibri"/>
              </a:rPr>
              <a:t>Distillat</a:t>
            </a:r>
          </a:p>
          <a:p>
            <a:r>
              <a:rPr lang="fr-CA" dirty="0">
                <a:cs typeface="Calibri"/>
              </a:rPr>
              <a:t>Substances pures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29C657A7-D1C8-7E85-D3AC-C7FDF9EC23D8}"/>
              </a:ext>
            </a:extLst>
          </p:cNvPr>
          <p:cNvSpPr txBox="1"/>
          <p:nvPr/>
        </p:nvSpPr>
        <p:spPr>
          <a:xfrm>
            <a:off x="7583178" y="6492603"/>
            <a:ext cx="105799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CA" dirty="0">
                <a:cs typeface="Calibri"/>
              </a:rPr>
              <a:t>solvant</a:t>
            </a:r>
            <a:endParaRPr lang="fr-CA" dirty="0"/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6ACFE53E-0D4D-D956-471E-16F9537AE7DA}"/>
              </a:ext>
            </a:extLst>
          </p:cNvPr>
          <p:cNvSpPr txBox="1"/>
          <p:nvPr/>
        </p:nvSpPr>
        <p:spPr>
          <a:xfrm>
            <a:off x="5714122" y="5529320"/>
            <a:ext cx="105799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CA" dirty="0">
                <a:cs typeface="Calibri"/>
              </a:rPr>
              <a:t>glace</a:t>
            </a:r>
          </a:p>
        </p:txBody>
      </p:sp>
    </p:spTree>
    <p:extLst>
      <p:ext uri="{BB962C8B-B14F-4D97-AF65-F5344CB8AC3E}">
        <p14:creationId xmlns:p14="http://schemas.microsoft.com/office/powerpoint/2010/main" val="429228620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#1 Sédimentation laisse reposer</vt:lpstr>
      <vt:lpstr>#2 Décantation</vt:lpstr>
      <vt:lpstr>#3 Filtration</vt:lpstr>
      <vt:lpstr>#4a évaporation mélange homogène</vt:lpstr>
      <vt:lpstr>#4b distillation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/>
  <cp:lastModifiedBy/>
  <cp:revision>254</cp:revision>
  <dcterms:created xsi:type="dcterms:W3CDTF">2022-12-20T20:11:19Z</dcterms:created>
  <dcterms:modified xsi:type="dcterms:W3CDTF">2022-12-20T20:56:55Z</dcterms:modified>
</cp:coreProperties>
</file>