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257" r:id="rId3"/>
    <p:sldId id="258" r:id="rId4"/>
    <p:sldId id="259" r:id="rId5"/>
    <p:sldId id="260" r:id="rId6"/>
    <p:sldId id="261" r:id="rId7"/>
  </p:sldIdLst>
  <p:sldSz cx="12192000" cy="6858000"/>
  <p:notesSz cx="6858000" cy="9144000"/>
  <p:defaultTex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BAABB-2337-4721-9EF0-2CF1E3F4BBAA}" v="168" dt="2022-02-15T16:48:33.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varScale="1">
        <p:scale>
          <a:sx n="113" d="100"/>
          <a:sy n="113"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19810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6755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6805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13848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60773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22927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54398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071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6255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42413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9765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86702033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r.wikipedia.org/wiki/Accident_de_la_navette_spatiale_Challenger#/maplink/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Rocket launch">
            <a:extLst>
              <a:ext uri="{FF2B5EF4-FFF2-40B4-BE49-F238E27FC236}">
                <a16:creationId xmlns:a16="http://schemas.microsoft.com/office/drawing/2014/main" id="{98A952C2-B839-4D6D-B5C1-88DB58EDED7D}"/>
              </a:ext>
            </a:extLst>
          </p:cNvPr>
          <p:cNvPicPr>
            <a:picLocks noChangeAspect="1"/>
          </p:cNvPicPr>
          <p:nvPr/>
        </p:nvPicPr>
        <p:blipFill rotWithShape="1">
          <a:blip r:embed="rId2">
            <a:alphaModFix amt="40000"/>
          </a:blip>
          <a:srcRect t="15709" r="-1" b="-1"/>
          <a:stretch/>
        </p:blipFill>
        <p:spPr>
          <a:xfrm>
            <a:off x="-1" y="1"/>
            <a:ext cx="12191999" cy="6857999"/>
          </a:xfrm>
          <a:prstGeom prst="rect">
            <a:avLst/>
          </a:prstGeom>
        </p:spPr>
      </p:pic>
      <p:sp>
        <p:nvSpPr>
          <p:cNvPr id="2" name="Titre 1">
            <a:extLst>
              <a:ext uri="{FF2B5EF4-FFF2-40B4-BE49-F238E27FC236}">
                <a16:creationId xmlns:a16="http://schemas.microsoft.com/office/drawing/2014/main" id="{9EECDF2D-3639-4EE9-A4F1-0D9F3235A2AD}"/>
              </a:ext>
            </a:extLst>
          </p:cNvPr>
          <p:cNvSpPr>
            <a:spLocks noGrp="1"/>
          </p:cNvSpPr>
          <p:nvPr>
            <p:ph type="ctrTitle"/>
          </p:nvPr>
        </p:nvSpPr>
        <p:spPr>
          <a:xfrm>
            <a:off x="841248" y="2181123"/>
            <a:ext cx="9456049" cy="3594112"/>
          </a:xfrm>
        </p:spPr>
        <p:txBody>
          <a:bodyPr anchor="b">
            <a:normAutofit/>
          </a:bodyPr>
          <a:lstStyle/>
          <a:p>
            <a:r>
              <a:rPr lang="fr-CA">
                <a:solidFill>
                  <a:srgbClr val="FFFFFF"/>
                </a:solidFill>
                <a:cs typeface="Calibri Light"/>
              </a:rPr>
              <a:t>Challenger </a:t>
            </a:r>
            <a:endParaRPr lang="fr-CA">
              <a:solidFill>
                <a:srgbClr val="FFFFFF"/>
              </a:solidFill>
            </a:endParaRPr>
          </a:p>
        </p:txBody>
      </p:sp>
      <p:sp>
        <p:nvSpPr>
          <p:cNvPr id="3" name="Sous-titre 2">
            <a:extLst>
              <a:ext uri="{FF2B5EF4-FFF2-40B4-BE49-F238E27FC236}">
                <a16:creationId xmlns:a16="http://schemas.microsoft.com/office/drawing/2014/main" id="{B95294D7-A045-4C14-9634-F249C2A7B843}"/>
              </a:ext>
            </a:extLst>
          </p:cNvPr>
          <p:cNvSpPr>
            <a:spLocks noGrp="1"/>
          </p:cNvSpPr>
          <p:nvPr>
            <p:ph type="subTitle" idx="1"/>
          </p:nvPr>
        </p:nvSpPr>
        <p:spPr>
          <a:xfrm>
            <a:off x="841248" y="663960"/>
            <a:ext cx="9456049" cy="1027113"/>
          </a:xfrm>
        </p:spPr>
        <p:txBody>
          <a:bodyPr vert="horz" lIns="91440" tIns="45720" rIns="91440" bIns="45720" rtlCol="0" anchor="t">
            <a:normAutofit/>
          </a:bodyPr>
          <a:lstStyle/>
          <a:p>
            <a:r>
              <a:rPr lang="fr-CA">
                <a:solidFill>
                  <a:srgbClr val="FFFFFF"/>
                </a:solidFill>
                <a:cs typeface="Calibri"/>
              </a:rPr>
              <a:t>Fait par Mathieu</a:t>
            </a:r>
            <a:endParaRPr lang="fr-CA">
              <a:solidFill>
                <a:srgbClr val="FFFFFF"/>
              </a:solidFill>
            </a:endParaRPr>
          </a:p>
          <a:p>
            <a:r>
              <a:rPr lang="fr-CA">
                <a:solidFill>
                  <a:srgbClr val="FFFFFF"/>
                </a:solidFill>
                <a:cs typeface="Calibri"/>
              </a:rPr>
              <a:t>Pellerin</a:t>
            </a:r>
            <a:endParaRPr lang="fr-CA">
              <a:solidFill>
                <a:srgbClr val="FFFFFF"/>
              </a:solidFill>
            </a:endParaRPr>
          </a:p>
        </p:txBody>
      </p:sp>
    </p:spTree>
    <p:extLst>
      <p:ext uri="{BB962C8B-B14F-4D97-AF65-F5344CB8AC3E}">
        <p14:creationId xmlns:p14="http://schemas.microsoft.com/office/powerpoint/2010/main" val="9540865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548FDAAE-442A-4A27-BEE9-99192C28038B}"/>
              </a:ext>
            </a:extLst>
          </p:cNvPr>
          <p:cNvPicPr>
            <a:picLocks noGrp="1" noChangeAspect="1"/>
          </p:cNvPicPr>
          <p:nvPr>
            <p:ph idx="1"/>
          </p:nvPr>
        </p:nvPicPr>
        <p:blipFill rotWithShape="1">
          <a:blip r:embed="rId2"/>
          <a:srcRect r="25"/>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D95176CE-0FAB-4385-9D04-EE231791CBC1}"/>
              </a:ext>
            </a:extLst>
          </p:cNvPr>
          <p:cNvSpPr>
            <a:spLocks noGrp="1"/>
          </p:cNvSpPr>
          <p:nvPr>
            <p:ph type="title"/>
          </p:nvPr>
        </p:nvSpPr>
        <p:spPr>
          <a:xfrm>
            <a:off x="618062" y="4185749"/>
            <a:ext cx="9265771" cy="622836"/>
          </a:xfrm>
        </p:spPr>
        <p:txBody>
          <a:bodyPr vert="horz" lIns="91440" tIns="45720" rIns="91440" bIns="45720" rtlCol="0" anchor="ctr">
            <a:normAutofit/>
          </a:bodyPr>
          <a:lstStyle/>
          <a:p>
            <a:r>
              <a:rPr lang="en-US" sz="3600"/>
              <a:t>Quoi?</a:t>
            </a:r>
          </a:p>
        </p:txBody>
      </p:sp>
      <p:sp>
        <p:nvSpPr>
          <p:cNvPr id="5" name="ZoneTexte 4">
            <a:extLst>
              <a:ext uri="{FF2B5EF4-FFF2-40B4-BE49-F238E27FC236}">
                <a16:creationId xmlns:a16="http://schemas.microsoft.com/office/drawing/2014/main" id="{295F19A1-3CA6-4F15-A4B9-9F14093BF67F}"/>
              </a:ext>
            </a:extLst>
          </p:cNvPr>
          <p:cNvSpPr txBox="1"/>
          <p:nvPr/>
        </p:nvSpPr>
        <p:spPr>
          <a:xfrm>
            <a:off x="618063" y="4856921"/>
            <a:ext cx="9565028" cy="124924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a:t>L’accident de la navette spatiale américaine Challenger est un accident astronautique qui eut lieu le 28 janvier 1986 et qui se traduisit par la désintégration de la navette spatiale de la NASA</a:t>
            </a:r>
          </a:p>
        </p:txBody>
      </p:sp>
    </p:spTree>
    <p:extLst>
      <p:ext uri="{BB962C8B-B14F-4D97-AF65-F5344CB8AC3E}">
        <p14:creationId xmlns:p14="http://schemas.microsoft.com/office/powerpoint/2010/main" val="38803902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1AE66-B7FB-41E5-97D9-3F4332D3FF3A}"/>
              </a:ext>
            </a:extLst>
          </p:cNvPr>
          <p:cNvSpPr>
            <a:spLocks noGrp="1"/>
          </p:cNvSpPr>
          <p:nvPr>
            <p:ph type="title"/>
          </p:nvPr>
        </p:nvSpPr>
        <p:spPr/>
        <p:txBody>
          <a:bodyPr/>
          <a:lstStyle/>
          <a:p>
            <a:r>
              <a:rPr lang="fr-CA" dirty="0">
                <a:cs typeface="Calibri Light"/>
              </a:rPr>
              <a:t>Où?</a:t>
            </a:r>
            <a:endParaRPr lang="fr-CA" dirty="0"/>
          </a:p>
        </p:txBody>
      </p:sp>
      <p:sp>
        <p:nvSpPr>
          <p:cNvPr id="3" name="Espace réservé du contenu 2">
            <a:extLst>
              <a:ext uri="{FF2B5EF4-FFF2-40B4-BE49-F238E27FC236}">
                <a16:creationId xmlns:a16="http://schemas.microsoft.com/office/drawing/2014/main" id="{4CD9230A-ACE1-4B0F-AF4A-8F45F9E08FA1}"/>
              </a:ext>
            </a:extLst>
          </p:cNvPr>
          <p:cNvSpPr>
            <a:spLocks noGrp="1"/>
          </p:cNvSpPr>
          <p:nvPr>
            <p:ph idx="1"/>
          </p:nvPr>
        </p:nvSpPr>
        <p:spPr/>
        <p:txBody>
          <a:bodyPr vert="horz" lIns="91440" tIns="45720" rIns="91440" bIns="45720" rtlCol="0" anchor="t">
            <a:normAutofit/>
          </a:bodyPr>
          <a:lstStyle/>
          <a:p>
            <a:r>
              <a:rPr lang="fr-CA" dirty="0">
                <a:cs typeface="Calibri"/>
              </a:rPr>
              <a:t>La station de lancement se situe: </a:t>
            </a:r>
            <a:r>
              <a:rPr lang="fr-CA" u="sng" dirty="0">
                <a:ea typeface="+mn-lt"/>
                <a:cs typeface="+mn-lt"/>
                <a:hlinkClick r:id="rId2"/>
              </a:rPr>
              <a:t>28° 27′ 17″ nord, 80° 31′ 32″ ouest</a:t>
            </a:r>
            <a:endParaRPr lang="fr-CA"/>
          </a:p>
        </p:txBody>
      </p:sp>
    </p:spTree>
    <p:extLst>
      <p:ext uri="{BB962C8B-B14F-4D97-AF65-F5344CB8AC3E}">
        <p14:creationId xmlns:p14="http://schemas.microsoft.com/office/powerpoint/2010/main" val="186244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D32FD86-B7E0-48EE-83A0-E4F441B9CECA}"/>
              </a:ext>
            </a:extLst>
          </p:cNvPr>
          <p:cNvSpPr>
            <a:spLocks noGrp="1"/>
          </p:cNvSpPr>
          <p:nvPr>
            <p:ph type="title"/>
          </p:nvPr>
        </p:nvSpPr>
        <p:spPr>
          <a:xfrm>
            <a:off x="804672" y="640080"/>
            <a:ext cx="3282696" cy="5257800"/>
          </a:xfrm>
        </p:spPr>
        <p:txBody>
          <a:bodyPr>
            <a:normAutofit/>
          </a:bodyPr>
          <a:lstStyle/>
          <a:p>
            <a:r>
              <a:rPr lang="fr-CA">
                <a:solidFill>
                  <a:schemeClr val="bg1"/>
                </a:solidFill>
                <a:cs typeface="Calibri Light"/>
              </a:rPr>
              <a:t>Quand?</a:t>
            </a:r>
            <a:endParaRPr lang="fr-CA">
              <a:solidFill>
                <a:schemeClr val="bg1"/>
              </a:solidFill>
            </a:endParaRPr>
          </a:p>
        </p:txBody>
      </p:sp>
      <p:sp>
        <p:nvSpPr>
          <p:cNvPr id="3" name="Espace réservé du contenu 2">
            <a:extLst>
              <a:ext uri="{FF2B5EF4-FFF2-40B4-BE49-F238E27FC236}">
                <a16:creationId xmlns:a16="http://schemas.microsoft.com/office/drawing/2014/main" id="{A10AA3FC-2224-46F8-A7D4-09285E105D16}"/>
              </a:ext>
            </a:extLst>
          </p:cNvPr>
          <p:cNvSpPr>
            <a:spLocks noGrp="1"/>
          </p:cNvSpPr>
          <p:nvPr>
            <p:ph idx="1"/>
          </p:nvPr>
        </p:nvSpPr>
        <p:spPr>
          <a:xfrm>
            <a:off x="5358384" y="640081"/>
            <a:ext cx="6024654" cy="5257800"/>
          </a:xfrm>
        </p:spPr>
        <p:txBody>
          <a:bodyPr vert="horz" lIns="91440" tIns="45720" rIns="91440" bIns="45720" rtlCol="0" anchor="ctr">
            <a:normAutofit/>
          </a:bodyPr>
          <a:lstStyle/>
          <a:p>
            <a:r>
              <a:rPr lang="fr-CA" sz="2400">
                <a:cs typeface="Calibri"/>
              </a:rPr>
              <a:t>L'explosion a eu lieu le 28 janvier 1986</a:t>
            </a:r>
            <a:endParaRPr lang="fr-CA" sz="2400"/>
          </a:p>
        </p:txBody>
      </p:sp>
    </p:spTree>
    <p:extLst>
      <p:ext uri="{BB962C8B-B14F-4D97-AF65-F5344CB8AC3E}">
        <p14:creationId xmlns:p14="http://schemas.microsoft.com/office/powerpoint/2010/main" val="284669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5A12E1F4-48FE-405B-9873-3588601B6E97}"/>
              </a:ext>
            </a:extLst>
          </p:cNvPr>
          <p:cNvPicPr>
            <a:picLocks noChangeAspect="1"/>
          </p:cNvPicPr>
          <p:nvPr/>
        </p:nvPicPr>
        <p:blipFill>
          <a:blip r:embed="rId2"/>
          <a:stretch>
            <a:fillRect/>
          </a:stretch>
        </p:blipFill>
        <p:spPr>
          <a:xfrm>
            <a:off x="4724400" y="3011519"/>
            <a:ext cx="2743200" cy="834963"/>
          </a:xfrm>
          <a:prstGeom prst="rect">
            <a:avLst/>
          </a:prstGeom>
        </p:spPr>
      </p:pic>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0DF7CB-E774-4411-A469-08B426B20BA9}"/>
              </a:ext>
            </a:extLst>
          </p:cNvPr>
          <p:cNvSpPr>
            <a:spLocks noGrp="1"/>
          </p:cNvSpPr>
          <p:nvPr>
            <p:ph type="title"/>
          </p:nvPr>
        </p:nvSpPr>
        <p:spPr>
          <a:xfrm>
            <a:off x="827088" y="1641752"/>
            <a:ext cx="3527425" cy="4366936"/>
          </a:xfrm>
        </p:spPr>
        <p:txBody>
          <a:bodyPr anchor="t">
            <a:normAutofit/>
          </a:bodyPr>
          <a:lstStyle/>
          <a:p>
            <a:r>
              <a:rPr lang="fr-CA" sz="4000">
                <a:cs typeface="Calibri Light"/>
              </a:rPr>
              <a:t>Agence</a:t>
            </a:r>
            <a:endParaRPr lang="fr-CA" sz="4000"/>
          </a:p>
        </p:txBody>
      </p:sp>
      <p:sp>
        <p:nvSpPr>
          <p:cNvPr id="3" name="Espace réservé du contenu 2">
            <a:extLst>
              <a:ext uri="{FF2B5EF4-FFF2-40B4-BE49-F238E27FC236}">
                <a16:creationId xmlns:a16="http://schemas.microsoft.com/office/drawing/2014/main" id="{6E625F45-8515-453A-B064-30269BCB588A}"/>
              </a:ext>
            </a:extLst>
          </p:cNvPr>
          <p:cNvSpPr>
            <a:spLocks noGrp="1"/>
          </p:cNvSpPr>
          <p:nvPr>
            <p:ph idx="1"/>
          </p:nvPr>
        </p:nvSpPr>
        <p:spPr>
          <a:xfrm>
            <a:off x="5222081" y="1641752"/>
            <a:ext cx="5260975" cy="3960000"/>
          </a:xfrm>
        </p:spPr>
        <p:txBody>
          <a:bodyPr vert="horz" lIns="91440" tIns="45720" rIns="91440" bIns="45720" rtlCol="0">
            <a:normAutofit/>
          </a:bodyPr>
          <a:lstStyle/>
          <a:p>
            <a:r>
              <a:rPr lang="fr-CA" sz="2400">
                <a:solidFill>
                  <a:schemeClr val="tx1">
                    <a:alpha val="80000"/>
                  </a:schemeClr>
                </a:solidFill>
                <a:cs typeface="Calibri"/>
              </a:rPr>
              <a:t>NASA </a:t>
            </a:r>
            <a:endParaRPr lang="fr-CA" sz="2400">
              <a:solidFill>
                <a:schemeClr val="tx1">
                  <a:alpha val="80000"/>
                </a:schemeClr>
              </a:solidFill>
            </a:endParaRPr>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Image 5">
            <a:extLst>
              <a:ext uri="{FF2B5EF4-FFF2-40B4-BE49-F238E27FC236}">
                <a16:creationId xmlns:a16="http://schemas.microsoft.com/office/drawing/2014/main" id="{09A625B2-6267-4C57-A1F6-44EFC871F169}"/>
              </a:ext>
            </a:extLst>
          </p:cNvPr>
          <p:cNvPicPr>
            <a:picLocks noChangeAspect="1"/>
          </p:cNvPicPr>
          <p:nvPr/>
        </p:nvPicPr>
        <p:blipFill>
          <a:blip r:embed="rId2"/>
          <a:stretch>
            <a:fillRect/>
          </a:stretch>
        </p:blipFill>
        <p:spPr>
          <a:xfrm>
            <a:off x="1158815" y="2565820"/>
            <a:ext cx="8997350" cy="2718396"/>
          </a:xfrm>
          <a:prstGeom prst="rect">
            <a:avLst/>
          </a:prstGeom>
        </p:spPr>
      </p:pic>
    </p:spTree>
    <p:extLst>
      <p:ext uri="{BB962C8B-B14F-4D97-AF65-F5344CB8AC3E}">
        <p14:creationId xmlns:p14="http://schemas.microsoft.com/office/powerpoint/2010/main" val="37714458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42395-354B-4817-BAD3-E85ECC7618D4}"/>
              </a:ext>
            </a:extLst>
          </p:cNvPr>
          <p:cNvSpPr>
            <a:spLocks noGrp="1"/>
          </p:cNvSpPr>
          <p:nvPr>
            <p:ph type="title"/>
          </p:nvPr>
        </p:nvSpPr>
        <p:spPr/>
        <p:txBody>
          <a:bodyPr/>
          <a:lstStyle/>
          <a:p>
            <a:r>
              <a:rPr lang="fr-CA" dirty="0">
                <a:cs typeface="Calibri Light"/>
              </a:rPr>
              <a:t>À retenir</a:t>
            </a:r>
          </a:p>
        </p:txBody>
      </p:sp>
      <p:sp>
        <p:nvSpPr>
          <p:cNvPr id="3" name="Espace réservé du contenu 2">
            <a:extLst>
              <a:ext uri="{FF2B5EF4-FFF2-40B4-BE49-F238E27FC236}">
                <a16:creationId xmlns:a16="http://schemas.microsoft.com/office/drawing/2014/main" id="{C0E3263E-8A76-4F00-BEF0-3FD1040AED04}"/>
              </a:ext>
            </a:extLst>
          </p:cNvPr>
          <p:cNvSpPr>
            <a:spLocks noGrp="1"/>
          </p:cNvSpPr>
          <p:nvPr>
            <p:ph idx="1"/>
          </p:nvPr>
        </p:nvSpPr>
        <p:spPr/>
        <p:txBody>
          <a:bodyPr vert="horz" lIns="91440" tIns="45720" rIns="91440" bIns="45720" rtlCol="0" anchor="t">
            <a:normAutofit/>
          </a:bodyPr>
          <a:lstStyle/>
          <a:p>
            <a:r>
              <a:rPr lang="fr-CA" dirty="0">
                <a:ea typeface="+mn-lt"/>
                <a:cs typeface="+mn-lt"/>
              </a:rPr>
              <a:t>Lorsque le réservoir externe s'est désintégré, le carburant et le comburant qui y étaient stockés ont été lâchés, produisant une </a:t>
            </a:r>
            <a:r>
              <a:rPr lang="fr-CA">
                <a:ea typeface="+mn-lt"/>
                <a:cs typeface="+mn-lt"/>
              </a:rPr>
              <a:t>énorme boule ayant l'apparence du feu.</a:t>
            </a:r>
            <a:endParaRPr lang="fr-CA"/>
          </a:p>
        </p:txBody>
      </p:sp>
    </p:spTree>
    <p:extLst>
      <p:ext uri="{BB962C8B-B14F-4D97-AF65-F5344CB8AC3E}">
        <p14:creationId xmlns:p14="http://schemas.microsoft.com/office/powerpoint/2010/main" val="7994511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Grand écran</PresentationFormat>
  <Paragraphs>0</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Office Theme</vt:lpstr>
      <vt:lpstr>Challenger </vt:lpstr>
      <vt:lpstr>Quoi?</vt:lpstr>
      <vt:lpstr>Où?</vt:lpstr>
      <vt:lpstr>Quand?</vt:lpstr>
      <vt:lpstr>Agence</vt:lpstr>
      <vt:lpstr>À retenir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
  <cp:revision>51</cp:revision>
  <dcterms:created xsi:type="dcterms:W3CDTF">2022-02-15T16:32:08Z</dcterms:created>
  <dcterms:modified xsi:type="dcterms:W3CDTF">2022-02-15T16:49:22Z</dcterms:modified>
</cp:coreProperties>
</file>