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0202"/>
    <a:srgbClr val="820101"/>
    <a:srgbClr val="B3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10D3F8-285A-45AE-8F77-B1818743BB33}" v="1393" dt="2024-01-19T14:40:35.2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Tableaux </a:t>
            </a:r>
            <a:r>
              <a:rPr lang="en-US" dirty="0" err="1">
                <a:ea typeface="Calibri Light"/>
                <a:cs typeface="Calibri Light"/>
              </a:rPr>
              <a:t>périodique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Calibri"/>
                <a:cs typeface="Calibri"/>
              </a:rPr>
              <a:t>Fait par </a:t>
            </a:r>
            <a:r>
              <a:rPr lang="en-US" dirty="0" err="1">
                <a:ea typeface="Calibri"/>
                <a:cs typeface="Calibri"/>
              </a:rPr>
              <a:t>alexis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berthiaume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5B4F886-6E1C-5269-215F-74917ED574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2916911"/>
              </p:ext>
            </p:extLst>
          </p:nvPr>
        </p:nvGraphicFramePr>
        <p:xfrm>
          <a:off x="627068" y="853295"/>
          <a:ext cx="1272539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539">
                  <a:extLst>
                    <a:ext uri="{9D8B030D-6E8A-4147-A177-3AD203B41FA5}">
                      <a16:colId xmlns:a16="http://schemas.microsoft.com/office/drawing/2014/main" val="2621584609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r>
                        <a:rPr lang="en-US" sz="3300" dirty="0"/>
                        <a:t>   H </a:t>
                      </a:r>
                    </a:p>
                    <a:p>
                      <a:pPr lvl="0">
                        <a:buNone/>
                      </a:pPr>
                      <a:r>
                        <a:rPr lang="en-US" sz="1400" dirty="0"/>
                        <a:t>  </a:t>
                      </a:r>
                      <a:r>
                        <a:rPr lang="en-US" sz="1400" dirty="0" err="1"/>
                        <a:t>Hydrogène</a:t>
                      </a:r>
                      <a:r>
                        <a:rPr lang="en-US" sz="1100" dirty="0"/>
                        <a:t> </a:t>
                      </a:r>
                      <a:endParaRPr lang="en-US" sz="3300" dirty="0"/>
                    </a:p>
                  </a:txBody>
                  <a:tcPr marL="167640" marR="167640" marT="83820" marB="8382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8838243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BD7B8DD-D560-9F06-8D2E-58E81826B5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095202"/>
              </p:ext>
            </p:extLst>
          </p:nvPr>
        </p:nvGraphicFramePr>
        <p:xfrm>
          <a:off x="631453" y="2203244"/>
          <a:ext cx="2560186" cy="242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093">
                  <a:extLst>
                    <a:ext uri="{9D8B030D-6E8A-4147-A177-3AD203B41FA5}">
                      <a16:colId xmlns:a16="http://schemas.microsoft.com/office/drawing/2014/main" val="565645947"/>
                    </a:ext>
                  </a:extLst>
                </a:gridCol>
                <a:gridCol w="1280093">
                  <a:extLst>
                    <a:ext uri="{9D8B030D-6E8A-4147-A177-3AD203B41FA5}">
                      <a16:colId xmlns:a16="http://schemas.microsoft.com/office/drawing/2014/main" val="3808087019"/>
                    </a:ext>
                  </a:extLst>
                </a:gridCol>
              </a:tblGrid>
              <a:tr h="675035">
                <a:tc>
                  <a:txBody>
                    <a:bodyPr/>
                    <a:lstStyle/>
                    <a:p>
                      <a:r>
                        <a:rPr lang="en-US" sz="3300" dirty="0"/>
                        <a:t>    Li </a:t>
                      </a:r>
                      <a:endParaRPr lang="en-US" sz="3300"/>
                    </a:p>
                    <a:p>
                      <a:pPr lvl="0">
                        <a:buNone/>
                      </a:pPr>
                      <a:r>
                        <a:rPr lang="en-US" sz="1400" dirty="0"/>
                        <a:t>      Lithium </a:t>
                      </a:r>
                      <a:endParaRPr lang="en-US" sz="33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300" dirty="0"/>
                        <a:t>   Be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1400" dirty="0"/>
                        <a:t>    </a:t>
                      </a:r>
                      <a:r>
                        <a:rPr lang="en-US" sz="1400" dirty="0" err="1"/>
                        <a:t>Béryllium</a:t>
                      </a:r>
                      <a:r>
                        <a:rPr lang="en-US" sz="1400" dirty="0"/>
                        <a:t> </a:t>
                      </a:r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5459109"/>
                  </a:ext>
                </a:extLst>
              </a:tr>
              <a:tr h="675035"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chemeClr val="bg1"/>
                          </a:solidFill>
                        </a:rPr>
                        <a:t>   Na </a:t>
                      </a:r>
                    </a:p>
                    <a:p>
                      <a:pPr lvl="0">
                        <a:buNone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     Sodium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chemeClr val="bg1"/>
                          </a:solidFill>
                        </a:rPr>
                        <a:t>   Mg </a:t>
                      </a:r>
                    </a:p>
                    <a:p>
                      <a:pPr lvl="0">
                        <a:buNone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   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Magnésium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018608"/>
                  </a:ext>
                </a:extLst>
              </a:tr>
              <a:tr h="675035"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chemeClr val="bg1"/>
                          </a:solidFill>
                        </a:rPr>
                        <a:t>    K </a:t>
                      </a:r>
                    </a:p>
                    <a:p>
                      <a:pPr lvl="0">
                        <a:buNone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   Potassium  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chemeClr val="bg1"/>
                          </a:solidFill>
                        </a:rPr>
                        <a:t>   Ca </a:t>
                      </a:r>
                    </a:p>
                    <a:p>
                      <a:pPr lvl="0">
                        <a:buNone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     Calcium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810989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910843A-5475-1800-CF9F-D2025F9D20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503454"/>
              </p:ext>
            </p:extLst>
          </p:nvPr>
        </p:nvGraphicFramePr>
        <p:xfrm>
          <a:off x="3923870" y="2203244"/>
          <a:ext cx="7376064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9344">
                  <a:extLst>
                    <a:ext uri="{9D8B030D-6E8A-4147-A177-3AD203B41FA5}">
                      <a16:colId xmlns:a16="http://schemas.microsoft.com/office/drawing/2014/main" val="2580288429"/>
                    </a:ext>
                  </a:extLst>
                </a:gridCol>
                <a:gridCol w="1229344">
                  <a:extLst>
                    <a:ext uri="{9D8B030D-6E8A-4147-A177-3AD203B41FA5}">
                      <a16:colId xmlns:a16="http://schemas.microsoft.com/office/drawing/2014/main" val="1785010721"/>
                    </a:ext>
                  </a:extLst>
                </a:gridCol>
                <a:gridCol w="1229344">
                  <a:extLst>
                    <a:ext uri="{9D8B030D-6E8A-4147-A177-3AD203B41FA5}">
                      <a16:colId xmlns:a16="http://schemas.microsoft.com/office/drawing/2014/main" val="3465544754"/>
                    </a:ext>
                  </a:extLst>
                </a:gridCol>
                <a:gridCol w="1229344">
                  <a:extLst>
                    <a:ext uri="{9D8B030D-6E8A-4147-A177-3AD203B41FA5}">
                      <a16:colId xmlns:a16="http://schemas.microsoft.com/office/drawing/2014/main" val="1271100945"/>
                    </a:ext>
                  </a:extLst>
                </a:gridCol>
                <a:gridCol w="1229344">
                  <a:extLst>
                    <a:ext uri="{9D8B030D-6E8A-4147-A177-3AD203B41FA5}">
                      <a16:colId xmlns:a16="http://schemas.microsoft.com/office/drawing/2014/main" val="867844068"/>
                    </a:ext>
                  </a:extLst>
                </a:gridCol>
                <a:gridCol w="1229344">
                  <a:extLst>
                    <a:ext uri="{9D8B030D-6E8A-4147-A177-3AD203B41FA5}">
                      <a16:colId xmlns:a16="http://schemas.microsoft.com/office/drawing/2014/main" val="3795355150"/>
                    </a:ext>
                  </a:extLst>
                </a:gridCol>
              </a:tblGrid>
              <a:tr h="685810">
                <a:tc>
                  <a:txBody>
                    <a:bodyPr/>
                    <a:lstStyle/>
                    <a:p>
                      <a:r>
                        <a:rPr lang="en-US" sz="3300" dirty="0"/>
                        <a:t>    B </a:t>
                      </a:r>
                    </a:p>
                    <a:p>
                      <a:pPr lvl="0">
                        <a:buNone/>
                      </a:pPr>
                      <a:r>
                        <a:rPr lang="en-US" sz="1400" dirty="0"/>
                        <a:t>         Bore </a:t>
                      </a:r>
                      <a:endParaRPr lang="en-US" sz="3300" dirty="0"/>
                    </a:p>
                  </a:txBody>
                  <a:tcPr>
                    <a:solidFill>
                      <a:srgbClr val="9C020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300" dirty="0"/>
                        <a:t>    C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1400" dirty="0"/>
                        <a:t>     Carbone 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300" dirty="0"/>
                        <a:t>    N </a:t>
                      </a:r>
                    </a:p>
                    <a:p>
                      <a:pPr lvl="0">
                        <a:buNone/>
                      </a:pPr>
                      <a:r>
                        <a:rPr lang="en-US" sz="1400" dirty="0"/>
                        <a:t>        Azote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300" dirty="0"/>
                        <a:t>    O </a:t>
                      </a:r>
                    </a:p>
                    <a:p>
                      <a:pPr lvl="0">
                        <a:buNone/>
                      </a:pPr>
                      <a:r>
                        <a:rPr lang="en-US" sz="1400" dirty="0"/>
                        <a:t>     </a:t>
                      </a:r>
                      <a:r>
                        <a:rPr lang="en-US" sz="1400" dirty="0" err="1"/>
                        <a:t>Oxygène</a:t>
                      </a:r>
                      <a:endParaRPr lang="en-US" sz="14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300" dirty="0"/>
                        <a:t>    F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1400" dirty="0"/>
                        <a:t>       Fluor 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300" dirty="0"/>
                        <a:t>  Ne</a:t>
                      </a:r>
                      <a:endParaRPr lang="en-US" dirty="0"/>
                    </a:p>
                    <a:p>
                      <a:pPr lvl="0">
                        <a:buNone/>
                      </a:pPr>
                      <a:r>
                        <a:rPr lang="en-US" sz="1400" dirty="0"/>
                        <a:t>     </a:t>
                      </a:r>
                      <a:r>
                        <a:rPr lang="en-US" sz="1400" dirty="0" err="1"/>
                        <a:t>Néon</a:t>
                      </a:r>
                      <a:endParaRPr lang="en-US" sz="140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570133"/>
                  </a:ext>
                </a:extLst>
              </a:tr>
              <a:tr h="685810"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chemeClr val="bg1"/>
                          </a:solidFill>
                        </a:rPr>
                        <a:t>    Al </a:t>
                      </a:r>
                    </a:p>
                    <a:p>
                      <a:pPr lvl="0">
                        <a:buNone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   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Aluminium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 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chemeClr val="bg1"/>
                          </a:solidFill>
                        </a:rPr>
                        <a:t>    Si </a:t>
                      </a:r>
                    </a:p>
                    <a:p>
                      <a:pPr lvl="0">
                        <a:buNone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      Silicium </a:t>
                      </a:r>
                    </a:p>
                  </a:txBody>
                  <a:tcPr>
                    <a:solidFill>
                      <a:srgbClr val="9C020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chemeClr val="bg1"/>
                          </a:solidFill>
                        </a:rPr>
                        <a:t>    P </a:t>
                      </a:r>
                    </a:p>
                    <a:p>
                      <a:pPr lvl="0">
                        <a:buNone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   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Phosphore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 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chemeClr val="bg1"/>
                          </a:solidFill>
                        </a:rPr>
                        <a:t>    S </a:t>
                      </a:r>
                      <a:endParaRPr lang="en-US" sz="3300">
                        <a:solidFill>
                          <a:schemeClr val="bg1"/>
                        </a:solidFill>
                      </a:endParaRPr>
                    </a:p>
                    <a:p>
                      <a:pPr lvl="0">
                        <a:buNone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      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</a:rPr>
                        <a:t>Soufre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 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chemeClr val="bg1"/>
                          </a:solidFill>
                        </a:rPr>
                        <a:t>    Ci </a:t>
                      </a:r>
                    </a:p>
                    <a:p>
                      <a:pPr lvl="0">
                        <a:buNone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       Chlore 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300" dirty="0">
                          <a:solidFill>
                            <a:schemeClr val="bg1"/>
                          </a:solidFill>
                        </a:rPr>
                        <a:t>  </a:t>
                      </a:r>
                      <a:r>
                        <a:rPr lang="en-US" sz="3300" dirty="0" err="1">
                          <a:solidFill>
                            <a:schemeClr val="bg1"/>
                          </a:solidFill>
                        </a:rPr>
                        <a:t>Ar</a:t>
                      </a:r>
                      <a:r>
                        <a:rPr lang="en-US" sz="3300" dirty="0">
                          <a:solidFill>
                            <a:schemeClr val="bg1"/>
                          </a:solidFill>
                        </a:rPr>
                        <a:t> </a:t>
                      </a:r>
                    </a:p>
                    <a:p>
                      <a:pPr lvl="0">
                        <a:buNone/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</a:rPr>
                        <a:t>    Argon 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596235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735D776-2AF6-CEA7-8D22-6E4FAED6D0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2708006"/>
              </p:ext>
            </p:extLst>
          </p:nvPr>
        </p:nvGraphicFramePr>
        <p:xfrm>
          <a:off x="10049773" y="1293962"/>
          <a:ext cx="1325754" cy="853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5754">
                  <a:extLst>
                    <a:ext uri="{9D8B030D-6E8A-4147-A177-3AD203B41FA5}">
                      <a16:colId xmlns:a16="http://schemas.microsoft.com/office/drawing/2014/main" val="1520645179"/>
                    </a:ext>
                  </a:extLst>
                </a:gridCol>
              </a:tblGrid>
              <a:tr h="85306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3300" dirty="0"/>
                        <a:t>   He</a:t>
                      </a:r>
                    </a:p>
                    <a:p>
                      <a:pPr lvl="0">
                        <a:buNone/>
                      </a:pPr>
                      <a:r>
                        <a:rPr lang="en-US" sz="1400" dirty="0"/>
                        <a:t>       </a:t>
                      </a:r>
                      <a:r>
                        <a:rPr lang="en-US" sz="1400" dirty="0" err="1"/>
                        <a:t>Hélium</a:t>
                      </a:r>
                      <a:r>
                        <a:rPr lang="en-US" sz="1400" dirty="0"/>
                        <a:t> </a:t>
                      </a:r>
                      <a:endParaRPr lang="en-US" sz="33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0106840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40BAB6BD-3ACA-AEB4-ADB1-AF23568C47EA}"/>
              </a:ext>
            </a:extLst>
          </p:cNvPr>
          <p:cNvSpPr txBox="1"/>
          <p:nvPr/>
        </p:nvSpPr>
        <p:spPr>
          <a:xfrm rot="-4380000">
            <a:off x="18691" y="4162245"/>
            <a:ext cx="2743200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dirty="0" err="1">
                <a:ea typeface="Calibri"/>
                <a:cs typeface="Calibri"/>
              </a:rPr>
              <a:t>Alcalin</a:t>
            </a:r>
            <a:r>
              <a:rPr lang="en-US" sz="2200" dirty="0">
                <a:ea typeface="Calibri"/>
                <a:cs typeface="Calibri"/>
              </a:rPr>
              <a:t> </a:t>
            </a:r>
            <a:endParaRPr lang="en-US" sz="2200" dirty="0" err="1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0C7D53-D1FE-D7AB-7A09-4A40BCDEE08D}"/>
              </a:ext>
            </a:extLst>
          </p:cNvPr>
          <p:cNvSpPr txBox="1"/>
          <p:nvPr/>
        </p:nvSpPr>
        <p:spPr>
          <a:xfrm>
            <a:off x="5568351" y="4291640"/>
            <a:ext cx="2743200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dirty="0" err="1">
                <a:ea typeface="Calibri"/>
                <a:cs typeface="Calibri"/>
              </a:rPr>
              <a:t>Métaloïde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A6B9D21-E5C6-19E0-CC3F-C12F52DD194F}"/>
              </a:ext>
            </a:extLst>
          </p:cNvPr>
          <p:cNvSpPr txBox="1"/>
          <p:nvPr/>
        </p:nvSpPr>
        <p:spPr>
          <a:xfrm rot="-4380000">
            <a:off x="1283898" y="4967377"/>
            <a:ext cx="2743200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ea typeface="Calibri"/>
                <a:cs typeface="Calibri"/>
              </a:rPr>
              <a:t>Alcalino-terreux</a:t>
            </a:r>
            <a:endParaRPr lang="en-US" sz="22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09C4BCE-5E62-E0D2-822C-21425B417E8C}"/>
              </a:ext>
            </a:extLst>
          </p:cNvPr>
          <p:cNvSpPr txBox="1"/>
          <p:nvPr/>
        </p:nvSpPr>
        <p:spPr>
          <a:xfrm rot="-4380000">
            <a:off x="8271294" y="3587150"/>
            <a:ext cx="2743200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dirty="0" err="1">
                <a:ea typeface="Calibri"/>
                <a:cs typeface="Calibri"/>
              </a:rPr>
              <a:t>Halogène</a:t>
            </a:r>
            <a:r>
              <a:rPr lang="en-US" sz="2200" dirty="0">
                <a:ea typeface="Calibri"/>
                <a:cs typeface="Calibri"/>
              </a:rPr>
              <a:t> 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CAA8CEF-CA91-27E5-1512-4FC754B19E93}"/>
              </a:ext>
            </a:extLst>
          </p:cNvPr>
          <p:cNvSpPr txBox="1"/>
          <p:nvPr/>
        </p:nvSpPr>
        <p:spPr>
          <a:xfrm rot="-4380000">
            <a:off x="9565257" y="3601528"/>
            <a:ext cx="2743200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ea typeface="Calibri"/>
                <a:cs typeface="Calibri"/>
              </a:rPr>
              <a:t>Gaz </a:t>
            </a:r>
            <a:r>
              <a:rPr lang="en-US" sz="2200" dirty="0" err="1">
                <a:ea typeface="Calibri"/>
                <a:cs typeface="Calibri"/>
              </a:rPr>
              <a:t>rares</a:t>
            </a:r>
            <a:endParaRPr lang="en-US" sz="2200" dirty="0" err="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290FC5B-2468-8F2E-A654-8A9A4B2B3D40}"/>
              </a:ext>
            </a:extLst>
          </p:cNvPr>
          <p:cNvSpPr txBox="1"/>
          <p:nvPr/>
        </p:nvSpPr>
        <p:spPr>
          <a:xfrm>
            <a:off x="1327030" y="352244"/>
            <a:ext cx="2743200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dirty="0" err="1">
                <a:ea typeface="Calibri"/>
                <a:cs typeface="Calibri"/>
              </a:rPr>
              <a:t>Métaux</a:t>
            </a:r>
            <a:r>
              <a:rPr lang="en-US" sz="2200" dirty="0">
                <a:ea typeface="Calibri"/>
                <a:cs typeface="Calibri"/>
              </a:rPr>
              <a:t> 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3ED0AD8-BD0E-C81F-83B2-A77688E7B544}"/>
              </a:ext>
            </a:extLst>
          </p:cNvPr>
          <p:cNvSpPr txBox="1"/>
          <p:nvPr/>
        </p:nvSpPr>
        <p:spPr>
          <a:xfrm>
            <a:off x="6891067" y="1013602"/>
            <a:ext cx="2743200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200" dirty="0">
                <a:ea typeface="Calibri"/>
                <a:cs typeface="Calibri"/>
              </a:rPr>
              <a:t>Non-</a:t>
            </a:r>
            <a:r>
              <a:rPr lang="en-US" sz="2200" dirty="0" err="1">
                <a:ea typeface="Calibri"/>
                <a:cs typeface="Calibri"/>
              </a:rPr>
              <a:t>métaux</a:t>
            </a:r>
            <a:r>
              <a:rPr lang="en-US" sz="2200" dirty="0">
                <a:ea typeface="Calibri"/>
                <a:cs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84129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Tableaux périodique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212</cp:revision>
  <dcterms:created xsi:type="dcterms:W3CDTF">2024-01-19T13:59:37Z</dcterms:created>
  <dcterms:modified xsi:type="dcterms:W3CDTF">2024-01-25T19:53:50Z</dcterms:modified>
</cp:coreProperties>
</file>