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B8FBC-2E67-42A8-9971-834CEDAFC718}" v="949" dt="2023-03-14T15:09:13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 Éloïse Bisson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7E3B-4430-1C93-4EA6-69A5FC399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6939C-EC5B-AC82-6040-B7C9A7645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75962" cy="315100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Laisser </a:t>
            </a:r>
            <a:r>
              <a:rPr lang="en-US" dirty="0" err="1">
                <a:cs typeface="Calibri"/>
              </a:rPr>
              <a:t>reposer</a:t>
            </a:r>
            <a:r>
              <a:rPr lang="en-US" dirty="0">
                <a:cs typeface="Calibri"/>
              </a:rPr>
              <a:t>                  </a:t>
            </a:r>
            <a:r>
              <a:rPr lang="en-US" dirty="0" err="1">
                <a:cs typeface="Calibri"/>
              </a:rPr>
              <a:t>surnageant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r>
              <a:rPr lang="en-US" dirty="0">
                <a:cs typeface="Calibri"/>
              </a:rPr>
              <a:t>                                                                      </a:t>
            </a:r>
            <a:r>
              <a:rPr lang="en-US" dirty="0" err="1">
                <a:cs typeface="Calibri"/>
              </a:rPr>
              <a:t>résidu</a:t>
            </a:r>
            <a:r>
              <a:rPr lang="en-US" dirty="0">
                <a:cs typeface="Calibri"/>
              </a:rPr>
              <a:t>                             </a:t>
            </a:r>
          </a:p>
        </p:txBody>
      </p:sp>
      <p:pic>
        <p:nvPicPr>
          <p:cNvPr id="8" name="Picture 8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2CBA804B-59EF-EC65-26EF-61D10B960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385" y="3509873"/>
            <a:ext cx="2000250" cy="28575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17EFA2F-5DD4-5B97-4FD9-573625D9DD01}"/>
              </a:ext>
            </a:extLst>
          </p:cNvPr>
          <p:cNvSpPr/>
          <p:nvPr/>
        </p:nvSpPr>
        <p:spPr>
          <a:xfrm>
            <a:off x="3218291" y="4944213"/>
            <a:ext cx="402566" cy="416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8D470B-ABDB-9208-30CA-B05FC8C3D243}"/>
              </a:ext>
            </a:extLst>
          </p:cNvPr>
          <p:cNvSpPr/>
          <p:nvPr/>
        </p:nvSpPr>
        <p:spPr>
          <a:xfrm>
            <a:off x="2387919" y="5221536"/>
            <a:ext cx="287548" cy="28754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ED9241-C32D-C940-92CF-18FA422C9313}"/>
              </a:ext>
            </a:extLst>
          </p:cNvPr>
          <p:cNvSpPr/>
          <p:nvPr/>
        </p:nvSpPr>
        <p:spPr>
          <a:xfrm>
            <a:off x="2824351" y="5188947"/>
            <a:ext cx="345057" cy="3594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2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0406BDC9-69AE-08DA-1BD6-FB902FC36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8969" y="3351722"/>
            <a:ext cx="2000250" cy="2857500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80A9FA00-567B-6D0A-FAA1-EEEA911243B7}"/>
              </a:ext>
            </a:extLst>
          </p:cNvPr>
          <p:cNvSpPr/>
          <p:nvPr/>
        </p:nvSpPr>
        <p:spPr>
          <a:xfrm>
            <a:off x="9098630" y="5303646"/>
            <a:ext cx="402566" cy="416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9C00D06-FCF1-8900-B527-49721F9AE678}"/>
              </a:ext>
            </a:extLst>
          </p:cNvPr>
          <p:cNvSpPr/>
          <p:nvPr/>
        </p:nvSpPr>
        <p:spPr>
          <a:xfrm>
            <a:off x="9831875" y="4613534"/>
            <a:ext cx="330679" cy="33067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FA92B45-F594-0B15-D738-5680421548A0}"/>
              </a:ext>
            </a:extLst>
          </p:cNvPr>
          <p:cNvSpPr/>
          <p:nvPr/>
        </p:nvSpPr>
        <p:spPr>
          <a:xfrm>
            <a:off x="9887149" y="5411637"/>
            <a:ext cx="273169" cy="273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719C3-BD27-78F6-BD07-E479489D1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554A2-AFE7-9940-11E2-6BDBA0EC8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679" y="3745811"/>
            <a:ext cx="11861319" cy="306474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cs typeface="Calibri"/>
              </a:rPr>
              <a:t>               </a:t>
            </a:r>
            <a:r>
              <a:rPr lang="en-US" sz="3000" dirty="0">
                <a:cs typeface="Calibri"/>
              </a:rPr>
              <a:t>    </a:t>
            </a:r>
            <a:r>
              <a:rPr lang="en-US" sz="3200" dirty="0">
                <a:cs typeface="Calibri"/>
              </a:rPr>
              <a:t> </a:t>
            </a:r>
            <a:r>
              <a:rPr lang="en-US" sz="2800" dirty="0">
                <a:cs typeface="Calibri"/>
              </a:rPr>
              <a:t>   </a:t>
            </a:r>
          </a:p>
          <a:p>
            <a:endParaRPr lang="en-US" sz="3000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                                   </a:t>
            </a:r>
            <a:endParaRPr lang="en-US">
              <a:cs typeface="Calibri"/>
            </a:endParaRPr>
          </a:p>
        </p:txBody>
      </p:sp>
      <p:pic>
        <p:nvPicPr>
          <p:cNvPr id="4" name="Picture 4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657C81CA-66BB-3DC8-DA9A-F8515E96E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660000" flipH="1">
            <a:off x="675561" y="3699786"/>
            <a:ext cx="1867260" cy="274248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E9A0AD1-EB10-79CA-BFC6-5DDB58289E1F}"/>
              </a:ext>
            </a:extLst>
          </p:cNvPr>
          <p:cNvSpPr/>
          <p:nvPr/>
        </p:nvSpPr>
        <p:spPr>
          <a:xfrm>
            <a:off x="875420" y="5689277"/>
            <a:ext cx="359433" cy="345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12CD77-464C-8B95-98FC-E4C30DCE8A61}"/>
              </a:ext>
            </a:extLst>
          </p:cNvPr>
          <p:cNvSpPr/>
          <p:nvPr/>
        </p:nvSpPr>
        <p:spPr>
          <a:xfrm>
            <a:off x="1377669" y="5532407"/>
            <a:ext cx="301924" cy="3019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DA9D243-DD92-4895-F8CB-C7981A5545DA}"/>
              </a:ext>
            </a:extLst>
          </p:cNvPr>
          <p:cNvSpPr/>
          <p:nvPr/>
        </p:nvSpPr>
        <p:spPr>
          <a:xfrm>
            <a:off x="1739979" y="4914500"/>
            <a:ext cx="287547" cy="3019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76B10B48-2CEA-AAF9-E1F2-61289DEB5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913" y="4084967"/>
            <a:ext cx="1885232" cy="2713727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68A5B2E1-C65F-74D3-A9D6-4536E33E7EEF}"/>
              </a:ext>
            </a:extLst>
          </p:cNvPr>
          <p:cNvSpPr/>
          <p:nvPr/>
        </p:nvSpPr>
        <p:spPr>
          <a:xfrm>
            <a:off x="4568485" y="5735607"/>
            <a:ext cx="316301" cy="3019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F3438C8-FF3C-9CB8-2574-D6599CF47019}"/>
              </a:ext>
            </a:extLst>
          </p:cNvPr>
          <p:cNvSpPr/>
          <p:nvPr/>
        </p:nvSpPr>
        <p:spPr>
          <a:xfrm>
            <a:off x="5068497" y="6201434"/>
            <a:ext cx="273169" cy="2587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ED3CB9-9259-07F6-4EB1-F05B121327A3}"/>
              </a:ext>
            </a:extLst>
          </p:cNvPr>
          <p:cNvSpPr/>
          <p:nvPr/>
        </p:nvSpPr>
        <p:spPr>
          <a:xfrm rot="1740000">
            <a:off x="5588000" y="3997544"/>
            <a:ext cx="71886" cy="158150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8CEC12-2B43-875C-C506-BDD5504AE4B9}"/>
              </a:ext>
            </a:extLst>
          </p:cNvPr>
          <p:cNvSpPr txBox="1"/>
          <p:nvPr/>
        </p:nvSpPr>
        <p:spPr>
          <a:xfrm>
            <a:off x="6266930" y="3957288"/>
            <a:ext cx="24045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Tige de </a:t>
            </a:r>
            <a:r>
              <a:rPr lang="en-US" dirty="0" err="1">
                <a:cs typeface="Calibri"/>
              </a:rPr>
              <a:t>verre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6907A6-3CDB-1C56-BF4E-247A91B1F1F1}"/>
              </a:ext>
            </a:extLst>
          </p:cNvPr>
          <p:cNvSpPr txBox="1"/>
          <p:nvPr/>
        </p:nvSpPr>
        <p:spPr>
          <a:xfrm>
            <a:off x="6461185" y="4849962"/>
            <a:ext cx="17610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liquide</a:t>
            </a:r>
            <a:endParaRPr lang="en-US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DC575F-1A74-8174-7B40-1B028D9EA414}"/>
              </a:ext>
            </a:extLst>
          </p:cNvPr>
          <p:cNvSpPr txBox="1"/>
          <p:nvPr/>
        </p:nvSpPr>
        <p:spPr>
          <a:xfrm>
            <a:off x="6267889" y="6277474"/>
            <a:ext cx="1981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bécher</a:t>
            </a:r>
            <a:endParaRPr lang="en-US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435860-B55B-097D-A233-C12429B788E8}"/>
              </a:ext>
            </a:extLst>
          </p:cNvPr>
          <p:cNvSpPr txBox="1"/>
          <p:nvPr/>
        </p:nvSpPr>
        <p:spPr>
          <a:xfrm>
            <a:off x="165819" y="3770702"/>
            <a:ext cx="19642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9BEFF3-6AE2-6E37-5448-DB5392DDB2F6}"/>
              </a:ext>
            </a:extLst>
          </p:cNvPr>
          <p:cNvSpPr txBox="1"/>
          <p:nvPr/>
        </p:nvSpPr>
        <p:spPr>
          <a:xfrm>
            <a:off x="1240925" y="6275876"/>
            <a:ext cx="21505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55782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9D06-CC08-EB7F-8428-59FC2D345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037" y="202212"/>
            <a:ext cx="8856453" cy="1165525"/>
          </a:xfrm>
        </p:spPr>
        <p:txBody>
          <a:bodyPr/>
          <a:lstStyle/>
          <a:p>
            <a:r>
              <a:rPr lang="en-US" dirty="0">
                <a:cs typeface="Calibri Light"/>
              </a:rPr>
              <a:t>Filtration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B53B8-6F32-3284-A60A-FAB1B877A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875698" y="6621284"/>
            <a:ext cx="9949132" cy="4143044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A085D331-146B-E185-DED6-DEF21C77E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540000" flipH="1">
            <a:off x="1193078" y="112488"/>
            <a:ext cx="1306543" cy="2009237"/>
          </a:xfrm>
          <a:prstGeom prst="rect">
            <a:avLst/>
          </a:prstGeom>
        </p:spPr>
      </p:pic>
      <p:pic>
        <p:nvPicPr>
          <p:cNvPr id="5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474CB073-F554-F366-B753-D9E2D83A3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769" y="3432596"/>
            <a:ext cx="4388688" cy="4075980"/>
          </a:xfrm>
          <a:prstGeom prst="rect">
            <a:avLst/>
          </a:prstGeom>
        </p:spPr>
      </p:pic>
      <p:pic>
        <p:nvPicPr>
          <p:cNvPr id="6" name="Picture 6" descr="A picture containing athletic game, paper clip, set&#10;&#10;Description automatically generated">
            <a:extLst>
              <a:ext uri="{FF2B5EF4-FFF2-40B4-BE49-F238E27FC236}">
                <a16:creationId xmlns:a16="http://schemas.microsoft.com/office/drawing/2014/main" id="{AE9B9B7E-20E2-4A3C-248C-2706F5888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947" y="2876908"/>
            <a:ext cx="1262333" cy="1247955"/>
          </a:xfrm>
          <a:prstGeom prst="rect">
            <a:avLst/>
          </a:prstGeom>
        </p:spPr>
      </p:pic>
      <p:pic>
        <p:nvPicPr>
          <p:cNvPr id="7" name="Picture 7" descr="A picture containing athletic game, paper clip, set&#10;&#10;Description automatically generated">
            <a:extLst>
              <a:ext uri="{FF2B5EF4-FFF2-40B4-BE49-F238E27FC236}">
                <a16:creationId xmlns:a16="http://schemas.microsoft.com/office/drawing/2014/main" id="{BA48DC91-F352-E35C-6E7E-C6B756D5D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683" y="1611702"/>
            <a:ext cx="1348597" cy="133421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6814771-770C-2FF2-048D-6C10A037E92B}"/>
              </a:ext>
            </a:extLst>
          </p:cNvPr>
          <p:cNvSpPr/>
          <p:nvPr/>
        </p:nvSpPr>
        <p:spPr>
          <a:xfrm>
            <a:off x="1340290" y="1470644"/>
            <a:ext cx="258792" cy="273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DE7F836-E7C1-557C-59B3-B2F4E11D961C}"/>
              </a:ext>
            </a:extLst>
          </p:cNvPr>
          <p:cNvSpPr/>
          <p:nvPr/>
        </p:nvSpPr>
        <p:spPr>
          <a:xfrm>
            <a:off x="1925926" y="980855"/>
            <a:ext cx="287547" cy="2587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BD12DA-95DC-BF23-2B57-6F1F109706BC}"/>
              </a:ext>
            </a:extLst>
          </p:cNvPr>
          <p:cNvSpPr/>
          <p:nvPr/>
        </p:nvSpPr>
        <p:spPr>
          <a:xfrm>
            <a:off x="3203274" y="4350907"/>
            <a:ext cx="316301" cy="3019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C264AE-2C00-4BFE-A865-C346A0B579E1}"/>
              </a:ext>
            </a:extLst>
          </p:cNvPr>
          <p:cNvSpPr/>
          <p:nvPr/>
        </p:nvSpPr>
        <p:spPr>
          <a:xfrm>
            <a:off x="2865886" y="5905898"/>
            <a:ext cx="244415" cy="24441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545AF6-A204-2A79-A123-34193327BF35}"/>
              </a:ext>
            </a:extLst>
          </p:cNvPr>
          <p:cNvSpPr/>
          <p:nvPr/>
        </p:nvSpPr>
        <p:spPr>
          <a:xfrm>
            <a:off x="3633957" y="5904302"/>
            <a:ext cx="258792" cy="2587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1C86C4-DBB0-0EDD-5CEC-7155CE439EFE}"/>
              </a:ext>
            </a:extLst>
          </p:cNvPr>
          <p:cNvSpPr txBox="1"/>
          <p:nvPr/>
        </p:nvSpPr>
        <p:spPr>
          <a:xfrm>
            <a:off x="4260809" y="2823393"/>
            <a:ext cx="296333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Entonnoir</a:t>
            </a:r>
          </a:p>
          <a:p>
            <a:r>
              <a:rPr lang="en-US" dirty="0" err="1">
                <a:cs typeface="Calibri"/>
              </a:rPr>
              <a:t>erlemmeyer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5F1AA-FC57-F113-EDC5-BCEA8FFCE1F5}"/>
              </a:ext>
            </a:extLst>
          </p:cNvPr>
          <p:cNvSpPr txBox="1"/>
          <p:nvPr/>
        </p:nvSpPr>
        <p:spPr>
          <a:xfrm>
            <a:off x="4417044" y="6082260"/>
            <a:ext cx="25738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Videer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mélnge</a:t>
            </a:r>
            <a:r>
              <a:rPr lang="en-US" dirty="0">
                <a:cs typeface="Calibri"/>
              </a:rPr>
              <a:t> à travers le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95597B-6864-7FB2-A5F3-0E3718BCEE24}"/>
              </a:ext>
            </a:extLst>
          </p:cNvPr>
          <p:cNvSpPr txBox="1"/>
          <p:nvPr/>
        </p:nvSpPr>
        <p:spPr>
          <a:xfrm>
            <a:off x="264223" y="4034607"/>
            <a:ext cx="26585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Résidu</a:t>
            </a:r>
          </a:p>
          <a:p>
            <a:pPr algn="l"/>
            <a:r>
              <a:rPr lang="en-US" dirty="0" err="1">
                <a:cs typeface="Calibri"/>
              </a:rPr>
              <a:t>filtrat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658D94-BABC-5009-2587-41AE41CE037C}"/>
              </a:ext>
            </a:extLst>
          </p:cNvPr>
          <p:cNvSpPr txBox="1"/>
          <p:nvPr/>
        </p:nvSpPr>
        <p:spPr>
          <a:xfrm>
            <a:off x="6090568" y="4459857"/>
            <a:ext cx="26924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Mélange homogène</a:t>
            </a: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90CF10-34E6-5254-3C10-54734596D243}"/>
              </a:ext>
            </a:extLst>
          </p:cNvPr>
          <p:cNvSpPr txBox="1"/>
          <p:nvPr/>
        </p:nvSpPr>
        <p:spPr>
          <a:xfrm>
            <a:off x="8842714" y="2278012"/>
            <a:ext cx="26924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Fabrique un papier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86159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F6CFE-62FE-271D-C7BA-F9A589E66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698302" cy="949865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5DAE48-4E37-ADCD-4EB6-72D7FE491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78679"/>
            <a:ext cx="12120112" cy="4617497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E8F5B285-9C61-36CB-30B2-DE11EDB7A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928" y="3544784"/>
            <a:ext cx="1966823" cy="214069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C75C31-B983-DF06-1AC2-8C0589B7526B}"/>
              </a:ext>
            </a:extLst>
          </p:cNvPr>
          <p:cNvSpPr/>
          <p:nvPr/>
        </p:nvSpPr>
        <p:spPr>
          <a:xfrm>
            <a:off x="1569368" y="5673623"/>
            <a:ext cx="2415395" cy="5319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Chart, shape, bubble chart&#10;&#10;Description automatically generated">
            <a:extLst>
              <a:ext uri="{FF2B5EF4-FFF2-40B4-BE49-F238E27FC236}">
                <a16:creationId xmlns:a16="http://schemas.microsoft.com/office/drawing/2014/main" id="{89C0C116-2D7C-01A1-8F1B-A2BD2E7E8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079" y="1899248"/>
            <a:ext cx="1650521" cy="16361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CD1F89-A96C-1765-D174-403D14943520}"/>
              </a:ext>
            </a:extLst>
          </p:cNvPr>
          <p:cNvSpPr txBox="1"/>
          <p:nvPr/>
        </p:nvSpPr>
        <p:spPr>
          <a:xfrm>
            <a:off x="2266510" y="5668832"/>
            <a:ext cx="25908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saluté</a:t>
            </a:r>
            <a:endParaRPr lang="en-US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B35BA2-FAED-6816-4624-8FE0EA763131}"/>
              </a:ext>
            </a:extLst>
          </p:cNvPr>
          <p:cNvSpPr txBox="1"/>
          <p:nvPr/>
        </p:nvSpPr>
        <p:spPr>
          <a:xfrm>
            <a:off x="142495" y="3543539"/>
            <a:ext cx="27601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Solide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Subtance</a:t>
            </a:r>
            <a:r>
              <a:rPr lang="en-US" dirty="0">
                <a:cs typeface="Calibri"/>
              </a:rPr>
              <a:t> pure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287608-4C1F-8ADA-BD6D-17F56B22AB42}"/>
              </a:ext>
            </a:extLst>
          </p:cNvPr>
          <p:cNvSpPr/>
          <p:nvPr/>
        </p:nvSpPr>
        <p:spPr>
          <a:xfrm>
            <a:off x="2272581" y="5249013"/>
            <a:ext cx="230038" cy="20128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0E0184-0FA5-9EA8-1838-B3BFA8523882}"/>
              </a:ext>
            </a:extLst>
          </p:cNvPr>
          <p:cNvSpPr/>
          <p:nvPr/>
        </p:nvSpPr>
        <p:spPr>
          <a:xfrm>
            <a:off x="2603260" y="5249012"/>
            <a:ext cx="230038" cy="20128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8FB02B-772E-C652-BC5C-F5551BE79046}"/>
              </a:ext>
            </a:extLst>
          </p:cNvPr>
          <p:cNvSpPr/>
          <p:nvPr/>
        </p:nvSpPr>
        <p:spPr>
          <a:xfrm>
            <a:off x="3048958" y="5249013"/>
            <a:ext cx="230038" cy="20128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7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68445-3349-BBE8-5A8F-4C2F111EA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13963" cy="949865"/>
          </a:xfrm>
        </p:spPr>
        <p:txBody>
          <a:bodyPr/>
          <a:lstStyle/>
          <a:p>
            <a:r>
              <a:rPr lang="en-US" dirty="0">
                <a:cs typeface="Calibri Light"/>
              </a:rPr>
              <a:t>Distillation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60F7E-3371-6823-54E0-246C0E9B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64303"/>
            <a:ext cx="11789433" cy="4646251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B15BC555-F209-B3C9-F66A-77C5B8AA7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551" y="3429763"/>
            <a:ext cx="2067465" cy="22413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FD221F-2D89-ABBE-E404-FE98A8D945A9}"/>
              </a:ext>
            </a:extLst>
          </p:cNvPr>
          <p:cNvSpPr/>
          <p:nvPr/>
        </p:nvSpPr>
        <p:spPr>
          <a:xfrm>
            <a:off x="1067119" y="5660205"/>
            <a:ext cx="2113471" cy="805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2BD1BEA-3048-47CB-41D9-3D222DB00B7E}"/>
              </a:ext>
            </a:extLst>
          </p:cNvPr>
          <p:cNvSpPr/>
          <p:nvPr/>
        </p:nvSpPr>
        <p:spPr>
          <a:xfrm>
            <a:off x="1526556" y="5053161"/>
            <a:ext cx="230037" cy="230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888F95-CDAC-69D5-B2B2-F2FD4437B9BD}"/>
              </a:ext>
            </a:extLst>
          </p:cNvPr>
          <p:cNvSpPr/>
          <p:nvPr/>
        </p:nvSpPr>
        <p:spPr>
          <a:xfrm>
            <a:off x="1986630" y="5053161"/>
            <a:ext cx="230037" cy="230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02C6E46-D5E4-F3EB-8F15-B74D83CC1AA7}"/>
              </a:ext>
            </a:extLst>
          </p:cNvPr>
          <p:cNvSpPr/>
          <p:nvPr/>
        </p:nvSpPr>
        <p:spPr>
          <a:xfrm>
            <a:off x="2360442" y="5053160"/>
            <a:ext cx="230037" cy="230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3E1F7E6-C286-658E-2717-9A10062CD699}"/>
              </a:ext>
            </a:extLst>
          </p:cNvPr>
          <p:cNvSpPr/>
          <p:nvPr/>
        </p:nvSpPr>
        <p:spPr>
          <a:xfrm>
            <a:off x="2130403" y="4823122"/>
            <a:ext cx="230037" cy="230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D139AF-EAAE-88A8-0395-21BD288F7F56}"/>
              </a:ext>
            </a:extLst>
          </p:cNvPr>
          <p:cNvSpPr/>
          <p:nvPr/>
        </p:nvSpPr>
        <p:spPr>
          <a:xfrm>
            <a:off x="1756591" y="4823121"/>
            <a:ext cx="230037" cy="2300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1" descr="A picture containing indoor, glass, porcelain&#10;&#10;Description automatically generated">
            <a:extLst>
              <a:ext uri="{FF2B5EF4-FFF2-40B4-BE49-F238E27FC236}">
                <a16:creationId xmlns:a16="http://schemas.microsoft.com/office/drawing/2014/main" id="{CE54D752-75D5-FD00-90E2-CF1363E11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667" y="3538627"/>
            <a:ext cx="1813345" cy="256995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52318F5-A429-9194-4C0D-C06BCFB84089}"/>
              </a:ext>
            </a:extLst>
          </p:cNvPr>
          <p:cNvSpPr/>
          <p:nvPr/>
        </p:nvSpPr>
        <p:spPr>
          <a:xfrm>
            <a:off x="7946525" y="5552535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9F5F0-8B72-536F-7F43-5650A85A9ED2}"/>
              </a:ext>
            </a:extLst>
          </p:cNvPr>
          <p:cNvSpPr/>
          <p:nvPr/>
        </p:nvSpPr>
        <p:spPr>
          <a:xfrm>
            <a:off x="7874638" y="5006195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80C5DA-F08B-B7EE-F1F3-D0752444E463}"/>
              </a:ext>
            </a:extLst>
          </p:cNvPr>
          <p:cNvSpPr/>
          <p:nvPr/>
        </p:nvSpPr>
        <p:spPr>
          <a:xfrm>
            <a:off x="7874638" y="4546119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2E5C8A-53B5-3C70-093C-684E212C25BE}"/>
              </a:ext>
            </a:extLst>
          </p:cNvPr>
          <p:cNvSpPr/>
          <p:nvPr/>
        </p:nvSpPr>
        <p:spPr>
          <a:xfrm>
            <a:off x="8794788" y="5049326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59BC93-E59A-4110-6368-80C810A9A9AE}"/>
              </a:ext>
            </a:extLst>
          </p:cNvPr>
          <p:cNvSpPr/>
          <p:nvPr/>
        </p:nvSpPr>
        <p:spPr>
          <a:xfrm>
            <a:off x="8794787" y="5495023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3D2A18-02F6-DA2E-1348-43F829BAA109}"/>
              </a:ext>
            </a:extLst>
          </p:cNvPr>
          <p:cNvSpPr/>
          <p:nvPr/>
        </p:nvSpPr>
        <p:spPr>
          <a:xfrm>
            <a:off x="8794788" y="4546118"/>
            <a:ext cx="345057" cy="316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8" name="Picture 18" descr="Diagram&#10;&#10;Description automatically generated">
            <a:extLst>
              <a:ext uri="{FF2B5EF4-FFF2-40B4-BE49-F238E27FC236}">
                <a16:creationId xmlns:a16="http://schemas.microsoft.com/office/drawing/2014/main" id="{49E60B86-874E-96B4-397C-C9DD885F3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042" y="2287437"/>
            <a:ext cx="1190447" cy="2053087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3E23A0ED-2F56-CA40-A287-84818526DCD5}"/>
              </a:ext>
            </a:extLst>
          </p:cNvPr>
          <p:cNvSpPr/>
          <p:nvPr/>
        </p:nvSpPr>
        <p:spPr>
          <a:xfrm>
            <a:off x="2478656" y="2844800"/>
            <a:ext cx="5391509" cy="8770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12BC56-8751-EFC8-5E19-F7152C23F891}"/>
              </a:ext>
            </a:extLst>
          </p:cNvPr>
          <p:cNvSpPr txBox="1"/>
          <p:nvPr/>
        </p:nvSpPr>
        <p:spPr>
          <a:xfrm>
            <a:off x="9279467" y="2353733"/>
            <a:ext cx="2489518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Mélange </a:t>
            </a:r>
            <a:r>
              <a:rPr lang="en-US" sz="2000" dirty="0" err="1">
                <a:cs typeface="Calibri"/>
              </a:rPr>
              <a:t>homogène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Éprouvette</a:t>
            </a:r>
            <a:r>
              <a:rPr lang="en-US" sz="2000" dirty="0">
                <a:cs typeface="Calibri"/>
              </a:rPr>
              <a:t> tube</a:t>
            </a:r>
          </a:p>
          <a:p>
            <a:r>
              <a:rPr lang="en-US" sz="2000" dirty="0">
                <a:cs typeface="Calibri"/>
              </a:rPr>
              <a:t>Substances </a:t>
            </a:r>
            <a:r>
              <a:rPr lang="en-US" sz="2000" dirty="0" err="1">
                <a:cs typeface="Calibri"/>
              </a:rPr>
              <a:t>pures</a:t>
            </a:r>
            <a:endParaRPr lang="en-US" sz="2000" dirty="0">
              <a:cs typeface="Calibri"/>
            </a:endParaRPr>
          </a:p>
          <a:p>
            <a:r>
              <a:rPr lang="en-US" sz="2000" dirty="0" err="1">
                <a:cs typeface="Calibri"/>
              </a:rPr>
              <a:t>Bécher</a:t>
            </a:r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Glace</a:t>
            </a:r>
          </a:p>
          <a:p>
            <a:r>
              <a:rPr lang="en-US" sz="2000" dirty="0">
                <a:cs typeface="Calibri"/>
              </a:rPr>
              <a:t>Plaque </a:t>
            </a:r>
            <a:r>
              <a:rPr lang="en-US" sz="2000" dirty="0" err="1">
                <a:cs typeface="Calibri"/>
              </a:rPr>
              <a:t>chauffante</a:t>
            </a:r>
            <a:r>
              <a:rPr lang="en-US" sz="2000" dirty="0">
                <a:cs typeface="Calibri"/>
              </a:rPr>
              <a:t> </a:t>
            </a:r>
          </a:p>
          <a:p>
            <a:r>
              <a:rPr lang="en-US" sz="2000" dirty="0" err="1">
                <a:cs typeface="Calibri"/>
              </a:rPr>
              <a:t>erlemeyer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722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 Fait par Éloïse Bisson</vt:lpstr>
      <vt:lpstr>Sédimentation</vt:lpstr>
      <vt:lpstr>Décantation</vt:lpstr>
      <vt:lpstr>Filtration</vt:lpstr>
      <vt:lpstr>Évaporation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263</cp:revision>
  <dcterms:created xsi:type="dcterms:W3CDTF">2023-03-14T14:27:02Z</dcterms:created>
  <dcterms:modified xsi:type="dcterms:W3CDTF">2023-03-15T17:01:55Z</dcterms:modified>
</cp:coreProperties>
</file>